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70" r:id="rId3"/>
    <p:sldId id="291" r:id="rId4"/>
    <p:sldId id="292" r:id="rId5"/>
    <p:sldId id="293" r:id="rId6"/>
    <p:sldId id="269" r:id="rId7"/>
    <p:sldId id="271" r:id="rId8"/>
    <p:sldId id="268" r:id="rId9"/>
    <p:sldId id="261" r:id="rId10"/>
    <p:sldId id="267" r:id="rId11"/>
    <p:sldId id="264" r:id="rId12"/>
    <p:sldId id="262" r:id="rId13"/>
    <p:sldId id="263" r:id="rId14"/>
    <p:sldId id="283" r:id="rId15"/>
    <p:sldId id="272" r:id="rId16"/>
    <p:sldId id="276" r:id="rId17"/>
    <p:sldId id="284" r:id="rId18"/>
    <p:sldId id="273" r:id="rId19"/>
    <p:sldId id="286" r:id="rId20"/>
    <p:sldId id="280" r:id="rId21"/>
    <p:sldId id="278" r:id="rId22"/>
    <p:sldId id="287" r:id="rId23"/>
    <p:sldId id="277" r:id="rId24"/>
    <p:sldId id="274" r:id="rId25"/>
    <p:sldId id="275" r:id="rId26"/>
    <p:sldId id="288" r:id="rId27"/>
    <p:sldId id="296" r:id="rId28"/>
    <p:sldId id="299" r:id="rId29"/>
    <p:sldId id="298" r:id="rId3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56" autoAdjust="0"/>
    <p:restoredTop sz="91604" autoAdjust="0"/>
  </p:normalViewPr>
  <p:slideViewPr>
    <p:cSldViewPr snapToGrid="0">
      <p:cViewPr varScale="1">
        <p:scale>
          <a:sx n="78" d="100"/>
          <a:sy n="78" d="100"/>
        </p:scale>
        <p:origin x="-252" y="-4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5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84"/>
    </p:cViewPr>
  </p:sorterViewPr>
  <p:notesViewPr>
    <p:cSldViewPr snapToGrid="0">
      <p:cViewPr varScale="1">
        <p:scale>
          <a:sx n="64" d="100"/>
          <a:sy n="64" d="100"/>
        </p:scale>
        <p:origin x="-2646" y="-102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A96EEC5-E30B-47CC-81F2-5F6A24F8B881}" type="datetimeFigureOut">
              <a:rPr lang="en-US" smtClean="0"/>
              <a:pPr/>
              <a:t>10/22/2016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1D1D5DC-52F6-4874-983D-A8C1E26FBF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85221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E715858-4A50-4AD9-B252-7A64EE3169CF}" type="datetimeFigureOut">
              <a:rPr lang="en-US" smtClean="0"/>
              <a:pPr/>
              <a:t>10/22/2016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F429A0B-0C1C-4C65-8C67-29893034A7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2417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9A0B-0C1C-4C65-8C67-29893034A70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2745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5963" y="1193800"/>
            <a:ext cx="55784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9A0B-0C1C-4C65-8C67-29893034A70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1644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9A0B-0C1C-4C65-8C67-29893034A70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9646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9A0B-0C1C-4C65-8C67-29893034A70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5158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9A0B-0C1C-4C65-8C67-29893034A70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0252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9A0B-0C1C-4C65-8C67-29893034A70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7389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9A0B-0C1C-4C65-8C67-29893034A70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3609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9A0B-0C1C-4C65-8C67-29893034A70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31163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9A0B-0C1C-4C65-8C67-29893034A70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81868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9A0B-0C1C-4C65-8C67-29893034A70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60860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9A0B-0C1C-4C65-8C67-29893034A70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5855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9A0B-0C1C-4C65-8C67-29893034A70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7498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9A0B-0C1C-4C65-8C67-29893034A70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81441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9A0B-0C1C-4C65-8C67-29893034A70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18480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9A0B-0C1C-4C65-8C67-29893034A70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943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9A0B-0C1C-4C65-8C67-29893034A70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69728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9A0B-0C1C-4C65-8C67-29893034A70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74564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9A0B-0C1C-4C65-8C67-29893034A70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6505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9A0B-0C1C-4C65-8C67-29893034A70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53163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9A0B-0C1C-4C65-8C67-29893034A70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41494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9A0B-0C1C-4C65-8C67-29893034A70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03442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9A0B-0C1C-4C65-8C67-29893034A70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6866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9A0B-0C1C-4C65-8C67-29893034A70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7505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8642DA-18E7-42C5-B131-66F17B68BCCE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2109129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9A0B-0C1C-4C65-8C67-29893034A70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3245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9A0B-0C1C-4C65-8C67-29893034A70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9756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9A0B-0C1C-4C65-8C67-29893034A70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9174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9A0B-0C1C-4C65-8C67-29893034A70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2940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B5C9EB-BA0B-41A6-BD35-FD7A0F63061B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1814296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416B-25CC-473F-9361-C03B73972889}" type="datetimeFigureOut">
              <a:rPr lang="en-US" smtClean="0"/>
              <a:pPr/>
              <a:t>10/22/2016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8EAE-7D0A-425C-B62F-99684F4923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6208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416B-25CC-473F-9361-C03B73972889}" type="datetimeFigureOut">
              <a:rPr lang="en-US" smtClean="0"/>
              <a:pPr/>
              <a:t>10/22/2016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8EAE-7D0A-425C-B62F-99684F4923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8659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416B-25CC-473F-9361-C03B73972889}" type="datetimeFigureOut">
              <a:rPr lang="en-US" smtClean="0"/>
              <a:pPr/>
              <a:t>10/22/2016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8EAE-7D0A-425C-B62F-99684F4923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416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416B-25CC-473F-9361-C03B73972889}" type="datetimeFigureOut">
              <a:rPr lang="en-US" smtClean="0"/>
              <a:pPr/>
              <a:t>10/22/2016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8EAE-7D0A-425C-B62F-99684F4923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350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416B-25CC-473F-9361-C03B73972889}" type="datetimeFigureOut">
              <a:rPr lang="en-US" smtClean="0"/>
              <a:pPr/>
              <a:t>10/22/2016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8EAE-7D0A-425C-B62F-99684F4923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0669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416B-25CC-473F-9361-C03B73972889}" type="datetimeFigureOut">
              <a:rPr lang="en-US" smtClean="0"/>
              <a:pPr/>
              <a:t>10/22/2016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8EAE-7D0A-425C-B62F-99684F4923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0876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416B-25CC-473F-9361-C03B73972889}" type="datetimeFigureOut">
              <a:rPr lang="en-US" smtClean="0"/>
              <a:pPr/>
              <a:t>10/22/2016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8EAE-7D0A-425C-B62F-99684F4923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4604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416B-25CC-473F-9361-C03B73972889}" type="datetimeFigureOut">
              <a:rPr lang="en-US" smtClean="0"/>
              <a:pPr/>
              <a:t>10/22/2016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8EAE-7D0A-425C-B62F-99684F4923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4759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416B-25CC-473F-9361-C03B73972889}" type="datetimeFigureOut">
              <a:rPr lang="en-US" smtClean="0"/>
              <a:pPr/>
              <a:t>10/22/2016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8EAE-7D0A-425C-B62F-99684F4923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2779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416B-25CC-473F-9361-C03B73972889}" type="datetimeFigureOut">
              <a:rPr lang="en-US" smtClean="0"/>
              <a:pPr/>
              <a:t>10/22/2016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8EAE-7D0A-425C-B62F-99684F4923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904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416B-25CC-473F-9361-C03B73972889}" type="datetimeFigureOut">
              <a:rPr lang="en-US" smtClean="0"/>
              <a:pPr/>
              <a:t>10/22/2016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8EAE-7D0A-425C-B62F-99684F4923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6144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6416B-25CC-473F-9361-C03B73972889}" type="datetimeFigureOut">
              <a:rPr lang="en-US" smtClean="0"/>
              <a:pPr/>
              <a:t>10/22/2016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58EAE-7D0A-425C-B62F-99684F4923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20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hyperlink" Target="http://mcintranet/vib/WebPage/Logos/Marshall%20Center.pn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hyperlink" Target="http://mcintranet/vib/WebPage/Logos/Marshall%20Center.pn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mailto:roxane.Harrison@marshallcenter.org" TargetMode="External"/><Relationship Id="rId3" Type="http://schemas.openxmlformats.org/officeDocument/2006/relationships/image" Target="../media/image1.png"/><Relationship Id="rId7" Type="http://schemas.openxmlformats.org/officeDocument/2006/relationships/hyperlink" Target="mailto:garzap@marshallcenter.org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hyperlink" Target="http://mcintranet/vib/WebPage/Logos/Marshall%20Center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551238"/>
            <a:ext cx="12192000" cy="3306762"/>
          </a:xfrm>
        </p:spPr>
        <p:txBody>
          <a:bodyPr>
            <a:normAutofit/>
          </a:bodyPr>
          <a:lstStyle/>
          <a:p>
            <a:r>
              <a:rPr lang="en-US" sz="3600" dirty="0"/>
              <a:t>English for Security Professionals: </a:t>
            </a:r>
            <a:endParaRPr lang="en-US" sz="3600" dirty="0" smtClean="0"/>
          </a:p>
          <a:p>
            <a:r>
              <a:rPr lang="en-US" sz="3600" dirty="0" smtClean="0"/>
              <a:t>Maximizing </a:t>
            </a:r>
            <a:r>
              <a:rPr lang="en-US" sz="3600" dirty="0"/>
              <a:t>Authenticity in the Classroom</a:t>
            </a:r>
          </a:p>
          <a:p>
            <a:r>
              <a:rPr lang="en-US" sz="2700" dirty="0" smtClean="0"/>
              <a:t>By </a:t>
            </a:r>
          </a:p>
          <a:p>
            <a:r>
              <a:rPr lang="en-US" sz="2700" dirty="0" smtClean="0"/>
              <a:t>Peggy Garza</a:t>
            </a:r>
          </a:p>
          <a:p>
            <a:r>
              <a:rPr lang="en-US" sz="2700" dirty="0" smtClean="0"/>
              <a:t>Roxane Harrison</a:t>
            </a:r>
            <a:endParaRPr lang="en-US" sz="27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1218248"/>
            <a:ext cx="12192000" cy="18805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+mn-lt"/>
              </a:rPr>
              <a:t>Partner Language Training Center Europe</a:t>
            </a:r>
            <a:br>
              <a:rPr lang="en-US" sz="2800" b="1" dirty="0" smtClean="0">
                <a:solidFill>
                  <a:srgbClr val="0000FF"/>
                </a:solidFill>
                <a:latin typeface="+mn-lt"/>
              </a:rPr>
            </a:br>
            <a:r>
              <a:rPr lang="en-US" sz="2800" b="1" dirty="0" smtClean="0">
                <a:solidFill>
                  <a:srgbClr val="0000FF"/>
                </a:solidFill>
                <a:latin typeface="+mn-lt"/>
              </a:rPr>
              <a:t>(PLTCE)</a:t>
            </a:r>
            <a:br>
              <a:rPr lang="en-US" sz="2800" b="1" dirty="0" smtClean="0">
                <a:solidFill>
                  <a:srgbClr val="0000FF"/>
                </a:solidFill>
                <a:latin typeface="+mn-lt"/>
              </a:rPr>
            </a:br>
            <a:r>
              <a:rPr lang="en-US" sz="2800" b="1" dirty="0" smtClean="0">
                <a:solidFill>
                  <a:srgbClr val="0000FF"/>
                </a:solidFill>
                <a:latin typeface="+mn-lt"/>
              </a:rPr>
              <a:t>at</a:t>
            </a:r>
            <a:br>
              <a:rPr lang="en-US" sz="2800" b="1" dirty="0" smtClean="0">
                <a:solidFill>
                  <a:srgbClr val="0000FF"/>
                </a:solidFill>
                <a:latin typeface="+mn-lt"/>
              </a:rPr>
            </a:br>
            <a:r>
              <a:rPr lang="en-US" sz="2800" b="1" dirty="0" smtClean="0">
                <a:solidFill>
                  <a:srgbClr val="0000FF"/>
                </a:solidFill>
                <a:latin typeface="+mn-lt"/>
              </a:rPr>
              <a:t>George C. Marshall European Center for Security Studies</a:t>
            </a:r>
          </a:p>
        </p:txBody>
      </p:sp>
      <p:pic>
        <p:nvPicPr>
          <p:cNvPr id="8" name="Picture 1" descr="ptec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8787" y="118304"/>
            <a:ext cx="11144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Marshall-Center-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720" y="218316"/>
            <a:ext cx="9017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8" descr="PLTCE Log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86963" y="218316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5171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670175"/>
          </a:xfrm>
        </p:spPr>
        <p:txBody>
          <a:bodyPr/>
          <a:lstStyle/>
          <a:p>
            <a:r>
              <a:rPr lang="en-US" dirty="0" smtClean="0"/>
              <a:t>Five weeks</a:t>
            </a:r>
          </a:p>
          <a:p>
            <a:r>
              <a:rPr lang="en-US" dirty="0" smtClean="0"/>
              <a:t>Small class size </a:t>
            </a:r>
          </a:p>
          <a:p>
            <a:r>
              <a:rPr lang="en-US" dirty="0" smtClean="0"/>
              <a:t>Language prerequisites </a:t>
            </a:r>
          </a:p>
          <a:p>
            <a:r>
              <a:rPr lang="en-US" dirty="0" smtClean="0"/>
              <a:t>Competent teachers</a:t>
            </a:r>
          </a:p>
          <a:p>
            <a:r>
              <a:rPr lang="en-US" dirty="0" smtClean="0"/>
              <a:t>Aim – support the College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368414" y="3398511"/>
            <a:ext cx="4147296" cy="29418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368414" y="891850"/>
            <a:ext cx="4147296" cy="20196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3545" y="4568701"/>
            <a:ext cx="2453764" cy="1771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313" y="4568701"/>
            <a:ext cx="2453764" cy="17716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02379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0800" y="365125"/>
            <a:ext cx="6223000" cy="1325563"/>
          </a:xfrm>
        </p:spPr>
        <p:txBody>
          <a:bodyPr/>
          <a:lstStyle/>
          <a:p>
            <a:pPr algn="ctr"/>
            <a:r>
              <a:rPr lang="en-US" dirty="0" smtClean="0"/>
              <a:t>Profile of our Students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0800" y="1534616"/>
            <a:ext cx="7061200" cy="4743948"/>
          </a:xfrm>
        </p:spPr>
        <p:txBody>
          <a:bodyPr/>
          <a:lstStyle/>
          <a:p>
            <a:r>
              <a:rPr lang="en-US" dirty="0" smtClean="0"/>
              <a:t>CT professionals and practitioners</a:t>
            </a:r>
          </a:p>
          <a:p>
            <a:r>
              <a:rPr lang="en-US" dirty="0"/>
              <a:t> </a:t>
            </a:r>
            <a:r>
              <a:rPr lang="en-US" dirty="0" smtClean="0"/>
              <a:t>Examples </a:t>
            </a:r>
          </a:p>
          <a:p>
            <a:pPr lvl="1"/>
            <a:r>
              <a:rPr lang="en-US" dirty="0" smtClean="0"/>
              <a:t>Military, </a:t>
            </a:r>
            <a:r>
              <a:rPr lang="en-US" dirty="0"/>
              <a:t>law </a:t>
            </a:r>
            <a:r>
              <a:rPr lang="en-US" dirty="0" smtClean="0"/>
              <a:t>enforcement, intelligence analysts</a:t>
            </a:r>
          </a:p>
          <a:p>
            <a:r>
              <a:rPr lang="en-US" dirty="0" smtClean="0"/>
              <a:t>Nations in 2016</a:t>
            </a:r>
          </a:p>
          <a:p>
            <a:pPr lvl="1"/>
            <a:r>
              <a:rPr lang="en-US" dirty="0" smtClean="0"/>
              <a:t>Europe: Bulgaria, Estonia, Moldova, Ukraine</a:t>
            </a:r>
          </a:p>
          <a:p>
            <a:pPr lvl="1"/>
            <a:r>
              <a:rPr lang="en-US" dirty="0" smtClean="0"/>
              <a:t>Sub Sahara Africa: Burkina Faso, Cote d’Ivoire, Djibouti, Mali, Togo</a:t>
            </a:r>
          </a:p>
          <a:p>
            <a:pPr lvl="1"/>
            <a:r>
              <a:rPr lang="en-US" dirty="0" smtClean="0"/>
              <a:t>Middle East: Lebanon, Morocco, Oman</a:t>
            </a:r>
          </a:p>
          <a:p>
            <a:pPr lvl="1"/>
            <a:r>
              <a:rPr lang="en-US" dirty="0" smtClean="0"/>
              <a:t>Far East: Cambodia, Indonesia, Japan, Thailand</a:t>
            </a:r>
          </a:p>
          <a:p>
            <a:pPr lvl="1"/>
            <a:r>
              <a:rPr lang="en-US" dirty="0" smtClean="0"/>
              <a:t>Central Asia: Afghanistan, Mongolia</a:t>
            </a:r>
          </a:p>
          <a:p>
            <a:pPr lvl="1"/>
            <a:r>
              <a:rPr lang="en-US" dirty="0" smtClean="0"/>
              <a:t>Latin America: Colombia, Peru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74320" y="980714"/>
            <a:ext cx="4537472" cy="21477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lum bright="3000" contrast="2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862865" y="3439563"/>
            <a:ext cx="2242268" cy="18233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90102" y="4745438"/>
            <a:ext cx="3120796" cy="18280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66604" y="2688407"/>
            <a:ext cx="2285907" cy="15023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11082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PLTCE-College Cooperation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0825"/>
            <a:ext cx="10334297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College Course </a:t>
            </a:r>
            <a:r>
              <a:rPr lang="en-US" dirty="0"/>
              <a:t>D</a:t>
            </a:r>
            <a:r>
              <a:rPr lang="en-US" dirty="0" smtClean="0"/>
              <a:t>irector and faculty members are involved at different stages</a:t>
            </a:r>
          </a:p>
          <a:p>
            <a:pPr lvl="1"/>
            <a:r>
              <a:rPr lang="en-US" dirty="0" smtClean="0"/>
              <a:t>Planning</a:t>
            </a:r>
          </a:p>
          <a:p>
            <a:pPr lvl="1"/>
            <a:r>
              <a:rPr lang="en-US" dirty="0" smtClean="0"/>
              <a:t>During course delivery</a:t>
            </a:r>
          </a:p>
          <a:p>
            <a:pPr lvl="1"/>
            <a:r>
              <a:rPr lang="en-US" dirty="0" smtClean="0"/>
              <a:t>Course completion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218432"/>
            <a:ext cx="12192000" cy="2625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3990069" y="2912016"/>
            <a:ext cx="2552700" cy="1874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4280128" y="696107"/>
            <a:ext cx="3132819" cy="19891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3405701" y="3849413"/>
            <a:ext cx="2438399" cy="562213"/>
          </a:xfrm>
          <a:prstGeom prst="cloudCallout">
            <a:avLst>
              <a:gd name="adj1" fmla="val -28142"/>
              <a:gd name="adj2" fmla="val 91456"/>
            </a:avLst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PLTCE/ELEC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3108560" y="2705127"/>
            <a:ext cx="2402270" cy="562213"/>
          </a:xfrm>
          <a:prstGeom prst="cloudCallout">
            <a:avLst>
              <a:gd name="adj1" fmla="val -10577"/>
              <a:gd name="adj2" fmla="val 100131"/>
            </a:avLst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College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132" b="86079"/>
          <a:stretch/>
        </p:blipFill>
        <p:spPr>
          <a:xfrm>
            <a:off x="9329056" y="3849413"/>
            <a:ext cx="2405743" cy="7428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4320" b="86357"/>
          <a:stretch/>
        </p:blipFill>
        <p:spPr>
          <a:xfrm>
            <a:off x="383942" y="3849414"/>
            <a:ext cx="2441322" cy="74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08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131" y="86666"/>
            <a:ext cx="7983434" cy="1325563"/>
          </a:xfrm>
        </p:spPr>
        <p:txBody>
          <a:bodyPr/>
          <a:lstStyle/>
          <a:p>
            <a:pPr algn="ctr"/>
            <a:r>
              <a:rPr lang="en-US" dirty="0" smtClean="0"/>
              <a:t>Authenticity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8966" y="1550838"/>
            <a:ext cx="3827197" cy="634897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Authentic tasks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35799" y="2236484"/>
            <a:ext cx="2692397" cy="3537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/>
          <a:srcRect b="12148"/>
          <a:stretch/>
        </p:blipFill>
        <p:spPr>
          <a:xfrm>
            <a:off x="4788601" y="2765728"/>
            <a:ext cx="1944494" cy="24790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2290" y="2324344"/>
            <a:ext cx="3893874" cy="29204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246936" y="2048882"/>
            <a:ext cx="3027824" cy="634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Authentic readings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95482" y="1477794"/>
            <a:ext cx="2932714" cy="634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b="1" dirty="0" smtClean="0"/>
              <a:t>Authentic lectures</a:t>
            </a:r>
          </a:p>
        </p:txBody>
      </p:sp>
    </p:spTree>
    <p:extLst>
      <p:ext uri="{BB962C8B-B14F-4D97-AF65-F5344CB8AC3E}">
        <p14:creationId xmlns:p14="http://schemas.microsoft.com/office/powerpoint/2010/main" xmlns="" val="52527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 Course Syllabus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 smtClean="0"/>
              <a:t>Mirrors CT course syllabus</a:t>
            </a:r>
          </a:p>
          <a:p>
            <a:pPr lvl="1"/>
            <a:r>
              <a:rPr lang="en-US" sz="3200" dirty="0" smtClean="0"/>
              <a:t>Decelerated pacing</a:t>
            </a:r>
          </a:p>
          <a:p>
            <a:pPr lvl="1"/>
            <a:r>
              <a:rPr lang="en-US" sz="3200" dirty="0" smtClean="0"/>
              <a:t>Driven by language objectives and needs of students</a:t>
            </a:r>
          </a:p>
          <a:p>
            <a:pPr lvl="1"/>
            <a:r>
              <a:rPr lang="en-US" sz="3200" dirty="0" smtClean="0"/>
              <a:t>Scaffolding provided for language learning, practice, recycling of new language and growth</a:t>
            </a:r>
          </a:p>
          <a:p>
            <a:endParaRPr lang="en-US" sz="3600" dirty="0" smtClean="0"/>
          </a:p>
          <a:p>
            <a:r>
              <a:rPr lang="en-US" sz="3600" dirty="0" smtClean="0"/>
              <a:t>Flexible</a:t>
            </a:r>
          </a:p>
          <a:p>
            <a:pPr lvl="1"/>
            <a:r>
              <a:rPr lang="en-US" sz="3200" dirty="0" smtClean="0"/>
              <a:t>To tailor instruction to needs of participants</a:t>
            </a:r>
          </a:p>
          <a:p>
            <a:pPr lvl="1"/>
            <a:r>
              <a:rPr lang="en-US" sz="3200" dirty="0" smtClean="0"/>
              <a:t>To enable scheduling of guests </a:t>
            </a:r>
          </a:p>
          <a:p>
            <a:pPr lvl="1"/>
            <a:r>
              <a:rPr lang="en-US" sz="3200" dirty="0" smtClean="0"/>
              <a:t>To address needs of all stakeholders</a:t>
            </a:r>
          </a:p>
          <a:p>
            <a:pPr lvl="2"/>
            <a:r>
              <a:rPr lang="en-US" sz="2800" dirty="0" smtClean="0"/>
              <a:t>Research Library</a:t>
            </a:r>
          </a:p>
          <a:p>
            <a:pPr lvl="2"/>
            <a:r>
              <a:rPr lang="en-US" sz="2800" dirty="0" err="1" smtClean="0"/>
              <a:t>GlobalNet</a:t>
            </a:r>
            <a:r>
              <a:rPr lang="en-US" sz="2800" dirty="0" smtClean="0"/>
              <a:t> and Alumni Office</a:t>
            </a:r>
          </a:p>
          <a:p>
            <a:pPr lvl="1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85085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74" y="266943"/>
            <a:ext cx="6985000" cy="1599142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ELEC Course Materials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16000" y="1181630"/>
            <a:ext cx="3894666" cy="51477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967653">
            <a:off x="7369800" y="484509"/>
            <a:ext cx="4272251" cy="55321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970051">
            <a:off x="6233260" y="771283"/>
            <a:ext cx="4263998" cy="5516263"/>
          </a:xfr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962179">
            <a:off x="4773234" y="997927"/>
            <a:ext cx="4259132" cy="55151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50327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891" y="418304"/>
            <a:ext cx="5328330" cy="9048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 smtClean="0"/>
              <a:t>Specialized Vocabulary Instruction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539" y="3183467"/>
            <a:ext cx="4282153" cy="363713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Vocabulary in context</a:t>
            </a:r>
          </a:p>
          <a:p>
            <a:pPr lvl="1"/>
            <a:r>
              <a:rPr lang="en-US" dirty="0" smtClean="0"/>
              <a:t>Pre-teaching vocabulary</a:t>
            </a:r>
          </a:p>
          <a:p>
            <a:pPr lvl="1"/>
            <a:r>
              <a:rPr lang="en-US" dirty="0" smtClean="0"/>
              <a:t>Supplying synonyms for unknown words from context</a:t>
            </a:r>
          </a:p>
          <a:p>
            <a:pPr lvl="1"/>
            <a:r>
              <a:rPr lang="en-US" dirty="0" smtClean="0"/>
              <a:t>Word families</a:t>
            </a:r>
          </a:p>
          <a:p>
            <a:pPr lvl="1"/>
            <a:r>
              <a:rPr lang="en-US" dirty="0" smtClean="0"/>
              <a:t>Collocations </a:t>
            </a:r>
          </a:p>
          <a:p>
            <a:pPr lvl="1"/>
            <a:r>
              <a:rPr lang="en-US" dirty="0"/>
              <a:t>Student </a:t>
            </a:r>
            <a:r>
              <a:rPr lang="en-US" dirty="0" smtClean="0"/>
              <a:t>driven enquiries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0891" y="1585035"/>
            <a:ext cx="532833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just"/>
            <a:r>
              <a:rPr lang="en-US" sz="2800" dirty="0" smtClean="0"/>
              <a:t>Course Objective: </a:t>
            </a:r>
            <a:r>
              <a:rPr lang="en-US" altLang="en-US" sz="2800" dirty="0"/>
              <a:t>Acquire the specialized terminology of security studies and combating terrorism 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172202" y="128058"/>
            <a:ext cx="5359398" cy="6570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350000" y="1439333"/>
            <a:ext cx="965200" cy="254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941733" y="1439333"/>
            <a:ext cx="1016000" cy="254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533467" y="3183467"/>
            <a:ext cx="1151466" cy="237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91867" y="4538133"/>
            <a:ext cx="558800" cy="254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315200" y="2421467"/>
            <a:ext cx="863600" cy="3386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50000" y="4097867"/>
            <a:ext cx="1947333" cy="2201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720667" y="5418667"/>
            <a:ext cx="982133" cy="237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060267" y="2133600"/>
            <a:ext cx="1032933" cy="2878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576733" y="771523"/>
            <a:ext cx="956734" cy="1984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415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8058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Recycling Vocabulary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4902200" cy="4351338"/>
          </a:xfrm>
        </p:spPr>
        <p:txBody>
          <a:bodyPr/>
          <a:lstStyle/>
          <a:p>
            <a:r>
              <a:rPr lang="en-US" dirty="0"/>
              <a:t>Activities that require use of </a:t>
            </a:r>
            <a:r>
              <a:rPr lang="en-US" dirty="0" smtClean="0"/>
              <a:t>target vocabulary </a:t>
            </a:r>
            <a:r>
              <a:rPr lang="en-US" dirty="0"/>
              <a:t>throughout </a:t>
            </a:r>
            <a:r>
              <a:rPr lang="en-US" dirty="0" smtClean="0"/>
              <a:t>course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 smtClean="0"/>
              <a:t>Seminar style discussions</a:t>
            </a:r>
          </a:p>
          <a:p>
            <a:pPr lvl="1"/>
            <a:r>
              <a:rPr lang="en-US" dirty="0" smtClean="0"/>
              <a:t>Guest lectures </a:t>
            </a:r>
            <a:endParaRPr lang="en-US" dirty="0"/>
          </a:p>
          <a:p>
            <a:pPr lvl="1"/>
            <a:r>
              <a:rPr lang="en-US" dirty="0" smtClean="0"/>
              <a:t>Reading assignments</a:t>
            </a:r>
            <a:endParaRPr lang="en-US" dirty="0"/>
          </a:p>
          <a:p>
            <a:pPr lvl="1"/>
            <a:r>
              <a:rPr lang="en-US" dirty="0" smtClean="0"/>
              <a:t>SSS and elevator speaking practice with feedback in class</a:t>
            </a:r>
          </a:p>
          <a:p>
            <a:pPr lvl="1"/>
            <a:r>
              <a:rPr lang="en-US" dirty="0" smtClean="0"/>
              <a:t>Homework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096000" y="1690688"/>
            <a:ext cx="5818747" cy="42021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29471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067" y="286088"/>
            <a:ext cx="10955866" cy="1700741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Developing Confidence in Speaking Skills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8667" y="2876624"/>
            <a:ext cx="3725333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2400" dirty="0" smtClean="0"/>
              <a:t>Course Objective:  Enhance </a:t>
            </a:r>
            <a:r>
              <a:rPr lang="en-US" altLang="en-US" sz="2400" dirty="0"/>
              <a:t>oral communication for more effective discussions on issues in </a:t>
            </a:r>
            <a:r>
              <a:rPr lang="en-US" altLang="en-US" sz="2400" dirty="0" smtClean="0"/>
              <a:t>security</a:t>
            </a: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756" r="1625" b="77778"/>
          <a:stretch/>
        </p:blipFill>
        <p:spPr>
          <a:xfrm>
            <a:off x="4590147" y="1388533"/>
            <a:ext cx="7601853" cy="4593696"/>
          </a:xfrm>
        </p:spPr>
      </p:pic>
    </p:spTree>
    <p:extLst>
      <p:ext uri="{BB962C8B-B14F-4D97-AF65-F5344CB8AC3E}">
        <p14:creationId xmlns:p14="http://schemas.microsoft.com/office/powerpoint/2010/main" xmlns="" val="64531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266" y="195793"/>
            <a:ext cx="11243733" cy="112500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Developing Confidence in Speaking Skills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33266" y="2817885"/>
            <a:ext cx="3877733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2000" dirty="0" smtClean="0"/>
              <a:t>Course Objective:  Enhance </a:t>
            </a:r>
            <a:r>
              <a:rPr lang="en-US" altLang="en-US" sz="2000" dirty="0"/>
              <a:t>oral communication for more effective discussions on issues in </a:t>
            </a:r>
            <a:r>
              <a:rPr lang="en-US" altLang="en-US" sz="2000" dirty="0" smtClean="0"/>
              <a:t>security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0133"/>
            <a:ext cx="10405533" cy="4686830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 smtClean="0"/>
              <a:t>SSS </a:t>
            </a:r>
            <a:r>
              <a:rPr lang="en-US" b="1" dirty="0" smtClean="0"/>
              <a:t>Approach </a:t>
            </a:r>
            <a:r>
              <a:rPr lang="en-US" b="1" dirty="0"/>
              <a:t>to Speaking for Strategic Purposes</a:t>
            </a:r>
            <a:r>
              <a:rPr lang="en-US" b="1" dirty="0" smtClean="0"/>
              <a:t>:</a:t>
            </a:r>
            <a:r>
              <a:rPr lang="en-US" dirty="0" smtClean="0"/>
              <a:t>  </a:t>
            </a:r>
          </a:p>
          <a:p>
            <a:r>
              <a:rPr lang="en-US" sz="4000" b="1" dirty="0" smtClean="0"/>
              <a:t>S</a:t>
            </a:r>
            <a:r>
              <a:rPr lang="en-US" b="1" dirty="0" smtClean="0"/>
              <a:t>tatement</a:t>
            </a:r>
            <a:endParaRPr lang="en-US" dirty="0"/>
          </a:p>
          <a:p>
            <a:pPr lvl="1"/>
            <a:r>
              <a:rPr lang="en-US" dirty="0"/>
              <a:t>Give your opinion in a simple sentence</a:t>
            </a:r>
            <a:r>
              <a:rPr lang="en-US" dirty="0" smtClean="0"/>
              <a:t>.</a:t>
            </a:r>
            <a:endParaRPr lang="en-US" b="1" dirty="0" smtClean="0"/>
          </a:p>
          <a:p>
            <a:r>
              <a:rPr lang="en-US" sz="4000" b="1" dirty="0"/>
              <a:t>S</a:t>
            </a:r>
            <a:r>
              <a:rPr lang="en-US" b="1" dirty="0"/>
              <a:t>upport</a:t>
            </a:r>
            <a:endParaRPr lang="en-US" dirty="0"/>
          </a:p>
          <a:p>
            <a:pPr lvl="1"/>
            <a:r>
              <a:rPr lang="en-US" dirty="0"/>
              <a:t>Give reasons for your beliefs</a:t>
            </a:r>
            <a:r>
              <a:rPr lang="en-US" dirty="0" smtClean="0"/>
              <a:t>.</a:t>
            </a:r>
          </a:p>
          <a:p>
            <a:r>
              <a:rPr lang="en-US" sz="4000" b="1" dirty="0"/>
              <a:t>S</a:t>
            </a:r>
            <a:r>
              <a:rPr lang="en-US" b="1" dirty="0"/>
              <a:t>ummary</a:t>
            </a:r>
            <a:endParaRPr lang="en-US" dirty="0"/>
          </a:p>
          <a:p>
            <a:pPr lvl="1"/>
            <a:r>
              <a:rPr lang="en-US" dirty="0"/>
              <a:t>Give the listener your message once again.  This reinforces your opinion and leaves the listener with your message clearly in mind.</a:t>
            </a:r>
          </a:p>
        </p:txBody>
      </p:sp>
    </p:spTree>
    <p:extLst>
      <p:ext uri="{BB962C8B-B14F-4D97-AF65-F5344CB8AC3E}">
        <p14:creationId xmlns:p14="http://schemas.microsoft.com/office/powerpoint/2010/main" xmlns="" val="256138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3129279"/>
            <a:ext cx="7528560" cy="4351338"/>
          </a:xfrm>
        </p:spPr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r>
              <a:rPr lang="en-US" sz="3600" dirty="0" smtClean="0"/>
              <a:t>Overview</a:t>
            </a:r>
            <a:endParaRPr lang="en-US" dirty="0" smtClean="0"/>
          </a:p>
          <a:p>
            <a:r>
              <a:rPr lang="en-US" dirty="0" smtClean="0"/>
              <a:t>Background</a:t>
            </a:r>
          </a:p>
          <a:p>
            <a:pPr lvl="1"/>
            <a:r>
              <a:rPr lang="en-US" dirty="0" smtClean="0"/>
              <a:t>PLTCE-College Cooperation </a:t>
            </a:r>
          </a:p>
          <a:p>
            <a:r>
              <a:rPr lang="en-US" dirty="0" smtClean="0"/>
              <a:t>English Language Enhancement Course (ELEC)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C</a:t>
            </a:r>
            <a:r>
              <a:rPr lang="en-US" dirty="0" smtClean="0"/>
              <a:t>ourse syllabus and materials</a:t>
            </a:r>
          </a:p>
          <a:p>
            <a:pPr lvl="1"/>
            <a:r>
              <a:rPr lang="en-US" dirty="0" smtClean="0"/>
              <a:t> Impact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1" descr="ptec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8787" y="118304"/>
            <a:ext cx="11144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Marshall-Center-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720" y="218316"/>
            <a:ext cx="9017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8" descr="PLTCE Log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86963" y="218316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1549182">
            <a:off x="7128728" y="4412339"/>
            <a:ext cx="4361574" cy="108198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rtlCol="0">
            <a:prstTxWarp prst="textChevronInverted">
              <a:avLst/>
            </a:prstTxWarp>
            <a:spAutoFit/>
          </a:bodyPr>
          <a:lstStyle/>
          <a:p>
            <a:r>
              <a:rPr lang="en-US" sz="4800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Authenticity</a:t>
            </a:r>
            <a:endParaRPr lang="en-US" sz="2400" b="1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218248"/>
            <a:ext cx="12192000" cy="18805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+mn-lt"/>
              </a:rPr>
              <a:t>Partner Language Training Center Europe</a:t>
            </a:r>
            <a:br>
              <a:rPr lang="en-US" sz="2800" b="1" dirty="0" smtClean="0">
                <a:solidFill>
                  <a:srgbClr val="0000FF"/>
                </a:solidFill>
                <a:latin typeface="+mn-lt"/>
              </a:rPr>
            </a:br>
            <a:r>
              <a:rPr lang="en-US" sz="2800" b="1" dirty="0" smtClean="0">
                <a:solidFill>
                  <a:srgbClr val="0000FF"/>
                </a:solidFill>
                <a:latin typeface="+mn-lt"/>
              </a:rPr>
              <a:t>(PLTCE)</a:t>
            </a:r>
            <a:br>
              <a:rPr lang="en-US" sz="2800" b="1" dirty="0" smtClean="0">
                <a:solidFill>
                  <a:srgbClr val="0000FF"/>
                </a:solidFill>
                <a:latin typeface="+mn-lt"/>
              </a:rPr>
            </a:br>
            <a:r>
              <a:rPr lang="en-US" sz="2800" b="1" dirty="0" smtClean="0">
                <a:solidFill>
                  <a:srgbClr val="0000FF"/>
                </a:solidFill>
                <a:latin typeface="+mn-lt"/>
              </a:rPr>
              <a:t>at</a:t>
            </a:r>
            <a:br>
              <a:rPr lang="en-US" sz="2800" b="1" dirty="0" smtClean="0">
                <a:solidFill>
                  <a:srgbClr val="0000FF"/>
                </a:solidFill>
                <a:latin typeface="+mn-lt"/>
              </a:rPr>
            </a:br>
            <a:r>
              <a:rPr lang="en-US" sz="2800" b="1" dirty="0" smtClean="0">
                <a:solidFill>
                  <a:srgbClr val="0000FF"/>
                </a:solidFill>
                <a:latin typeface="+mn-lt"/>
              </a:rPr>
              <a:t>George C. Marshall European Center for Security Studies</a:t>
            </a:r>
          </a:p>
        </p:txBody>
      </p:sp>
    </p:spTree>
    <p:extLst>
      <p:ext uri="{BB962C8B-B14F-4D97-AF65-F5344CB8AC3E}">
        <p14:creationId xmlns:p14="http://schemas.microsoft.com/office/powerpoint/2010/main" xmlns="" val="255110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365125"/>
            <a:ext cx="11150600" cy="991851"/>
          </a:xfrm>
        </p:spPr>
        <p:txBody>
          <a:bodyPr>
            <a:normAutofit/>
          </a:bodyPr>
          <a:lstStyle/>
          <a:p>
            <a:r>
              <a:rPr lang="en-US" dirty="0" smtClean="0"/>
              <a:t>The Elevator Speech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200" y="3826932"/>
            <a:ext cx="5816600" cy="2735265"/>
          </a:xfrm>
        </p:spPr>
        <p:txBody>
          <a:bodyPr>
            <a:normAutofit fontScale="92500"/>
          </a:bodyPr>
          <a:lstStyle/>
          <a:p>
            <a:r>
              <a:rPr lang="en-US" dirty="0"/>
              <a:t>You </a:t>
            </a:r>
            <a:r>
              <a:rPr lang="en-US" dirty="0" smtClean="0"/>
              <a:t>are in </a:t>
            </a:r>
            <a:r>
              <a:rPr lang="en-US" dirty="0"/>
              <a:t>an elevator with a </a:t>
            </a:r>
            <a:r>
              <a:rPr lang="en-US" dirty="0" smtClean="0"/>
              <a:t>decision maker you want </a:t>
            </a:r>
            <a:r>
              <a:rPr lang="en-US" dirty="0"/>
              <a:t>to talk </a:t>
            </a:r>
            <a:r>
              <a:rPr lang="en-US" dirty="0" smtClean="0"/>
              <a:t>to. The </a:t>
            </a:r>
            <a:r>
              <a:rPr lang="en-US" dirty="0"/>
              <a:t>elevator ride lasts 30 seconds</a:t>
            </a:r>
            <a:r>
              <a:rPr lang="en-US" dirty="0" smtClean="0"/>
              <a:t>.</a:t>
            </a:r>
          </a:p>
          <a:p>
            <a:r>
              <a:rPr lang="en-US" dirty="0" smtClean="0"/>
              <a:t>Give </a:t>
            </a:r>
            <a:r>
              <a:rPr lang="en-US" dirty="0"/>
              <a:t>this person important </a:t>
            </a:r>
            <a:r>
              <a:rPr lang="en-US" dirty="0" smtClean="0"/>
              <a:t>information – get your </a:t>
            </a:r>
            <a:r>
              <a:rPr lang="en-US" dirty="0"/>
              <a:t>main point across, </a:t>
            </a:r>
            <a:r>
              <a:rPr lang="en-US" dirty="0" smtClean="0"/>
              <a:t>provide </a:t>
            </a:r>
            <a:r>
              <a:rPr lang="en-US" dirty="0"/>
              <a:t>support for it, and </a:t>
            </a:r>
            <a:r>
              <a:rPr lang="en-US" dirty="0" smtClean="0"/>
              <a:t>leave </a:t>
            </a:r>
            <a:r>
              <a:rPr lang="en-US" dirty="0"/>
              <a:t>a positive impression on your </a:t>
            </a:r>
            <a:r>
              <a:rPr lang="en-US" dirty="0" smtClean="0"/>
              <a:t>listener.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476999" y="2410355"/>
            <a:ext cx="5181600" cy="4151842"/>
          </a:xfrm>
        </p:spPr>
        <p:txBody>
          <a:bodyPr>
            <a:noAutofit/>
          </a:bodyPr>
          <a:lstStyle/>
          <a:p>
            <a:r>
              <a:rPr lang="en-US" sz="2400" dirty="0"/>
              <a:t>Focus on effective communication of </a:t>
            </a:r>
            <a:r>
              <a:rPr lang="en-US" sz="2400" b="1" dirty="0"/>
              <a:t>content</a:t>
            </a:r>
            <a:r>
              <a:rPr lang="en-US" sz="2400" dirty="0"/>
              <a:t> </a:t>
            </a:r>
          </a:p>
          <a:p>
            <a:r>
              <a:rPr lang="en-US" sz="2400" dirty="0" smtClean="0"/>
              <a:t>Convey </a:t>
            </a:r>
            <a:r>
              <a:rPr lang="en-US" sz="2400" dirty="0"/>
              <a:t>a message clearly and </a:t>
            </a:r>
            <a:r>
              <a:rPr lang="en-US" sz="2400" b="1" dirty="0"/>
              <a:t>concisely</a:t>
            </a:r>
            <a:r>
              <a:rPr lang="en-US" sz="2400" dirty="0"/>
              <a:t> in a form which reaches your audience</a:t>
            </a:r>
          </a:p>
          <a:p>
            <a:r>
              <a:rPr lang="en-US" sz="2400" dirty="0"/>
              <a:t>express important information under </a:t>
            </a:r>
            <a:r>
              <a:rPr lang="en-US" sz="2400" b="1" dirty="0"/>
              <a:t>time pressure</a:t>
            </a:r>
          </a:p>
          <a:p>
            <a:r>
              <a:rPr lang="en-US" sz="2400" dirty="0"/>
              <a:t>convey ‘decision quality’ information in a brief period of time. 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42666" y="698765"/>
            <a:ext cx="3877733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2000" dirty="0" smtClean="0"/>
              <a:t>Course Objective:  Enhance </a:t>
            </a:r>
            <a:r>
              <a:rPr lang="en-US" altLang="en-US" sz="2000" dirty="0"/>
              <a:t>oral communication for more effective discussions on issues in </a:t>
            </a:r>
            <a:r>
              <a:rPr lang="en-US" altLang="en-US" sz="2000" dirty="0" smtClean="0"/>
              <a:t>security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7868" y="1356976"/>
            <a:ext cx="3023499" cy="22676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86302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873065" y="453496"/>
            <a:ext cx="2961343" cy="1608667"/>
          </a:xfrm>
        </p:spPr>
        <p:txBody>
          <a:bodyPr>
            <a:normAutofit/>
          </a:bodyPr>
          <a:lstStyle/>
          <a:p>
            <a:r>
              <a:rPr lang="en-US" dirty="0" smtClean="0"/>
              <a:t>Guest Lecturers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75021" y="253261"/>
            <a:ext cx="4711934" cy="3144731"/>
          </a:xfrm>
          <a:ln>
            <a:solidFill>
              <a:schemeClr val="tx1"/>
            </a:solidFill>
          </a:ln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6653" y="253261"/>
            <a:ext cx="3141723" cy="43513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11055" y="3578552"/>
            <a:ext cx="4062010" cy="29334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Content Placeholder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3678" y="3040198"/>
            <a:ext cx="4963848" cy="35847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557114" y="2062163"/>
            <a:ext cx="3277294" cy="45381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56653" y="5543907"/>
            <a:ext cx="4648199" cy="11541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en-US" sz="2000" dirty="0" smtClean="0"/>
              <a:t>Course Objective:  </a:t>
            </a:r>
            <a:r>
              <a:rPr lang="en-US" altLang="en-US" sz="2300" dirty="0"/>
              <a:t>Sharpen analytical reading, listening, and writing  skills using authentic source materials</a:t>
            </a:r>
          </a:p>
        </p:txBody>
      </p:sp>
    </p:spTree>
    <p:extLst>
      <p:ext uri="{BB962C8B-B14F-4D97-AF65-F5344CB8AC3E}">
        <p14:creationId xmlns:p14="http://schemas.microsoft.com/office/powerpoint/2010/main" xmlns="" val="262361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5465" y="144091"/>
            <a:ext cx="11870267" cy="66013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833" y="2136882"/>
            <a:ext cx="11518900" cy="4721118"/>
          </a:xfrm>
        </p:spPr>
        <p:txBody>
          <a:bodyPr>
            <a:normAutofit/>
          </a:bodyPr>
          <a:lstStyle/>
          <a:p>
            <a:r>
              <a:rPr lang="en-US" sz="3600" dirty="0" smtClean="0">
                <a:ln w="3175">
                  <a:noFill/>
                </a:ln>
              </a:rPr>
              <a:t>Recycle new vocabulary</a:t>
            </a:r>
          </a:p>
          <a:p>
            <a:r>
              <a:rPr lang="en-US" sz="3600" dirty="0" smtClean="0">
                <a:ln w="3175">
                  <a:noFill/>
                </a:ln>
              </a:rPr>
              <a:t>Accustom ear to different regional accents</a:t>
            </a:r>
          </a:p>
          <a:p>
            <a:r>
              <a:rPr lang="en-US" sz="3600" dirty="0" smtClean="0">
                <a:ln w="3175">
                  <a:noFill/>
                </a:ln>
              </a:rPr>
              <a:t>Preview CT Content</a:t>
            </a:r>
          </a:p>
          <a:p>
            <a:r>
              <a:rPr lang="en-US" sz="3600" dirty="0" smtClean="0">
                <a:ln w="3175">
                  <a:noFill/>
                </a:ln>
              </a:rPr>
              <a:t>Preview different presentation styles of GCMC professors</a:t>
            </a:r>
          </a:p>
          <a:p>
            <a:r>
              <a:rPr lang="en-US" sz="3600" dirty="0" smtClean="0">
                <a:ln w="3175">
                  <a:noFill/>
                </a:ln>
              </a:rPr>
              <a:t>Opportunity to synthesize personal experience with information from class reading and content from lectures </a:t>
            </a:r>
          </a:p>
          <a:p>
            <a:r>
              <a:rPr lang="en-US" sz="3600" dirty="0" smtClean="0">
                <a:ln w="3175">
                  <a:noFill/>
                </a:ln>
              </a:rPr>
              <a:t>Formulate and pose relevant, timely and well-formed questions</a:t>
            </a:r>
            <a:endParaRPr lang="en-US" sz="3600" dirty="0">
              <a:ln w="3175">
                <a:noFill/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4" y="273845"/>
            <a:ext cx="11870268" cy="1325563"/>
          </a:xfrm>
        </p:spPr>
        <p:txBody>
          <a:bodyPr/>
          <a:lstStyle/>
          <a:p>
            <a:pPr algn="ctr"/>
            <a:r>
              <a:rPr lang="en-US" dirty="0" smtClean="0">
                <a:ln w="3175">
                  <a:noFill/>
                </a:ln>
              </a:rPr>
              <a:t>Developing Listening Skills through In-person Lectures </a:t>
            </a:r>
            <a:endParaRPr lang="en-US" dirty="0">
              <a:ln w="3175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523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5399" y="128058"/>
            <a:ext cx="5243317" cy="8371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Links to Current Reading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3678" y="128058"/>
            <a:ext cx="5416177" cy="65775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5407" y="1117601"/>
            <a:ext cx="4983300" cy="52923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91515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Integrated </a:t>
            </a:r>
            <a:br>
              <a:rPr lang="en-US" dirty="0" smtClean="0"/>
            </a:br>
            <a:r>
              <a:rPr lang="en-US" dirty="0" smtClean="0"/>
              <a:t>Skills and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HOMEWORK ASSIGNMENT:  </a:t>
            </a:r>
            <a:endParaRPr lang="en-US" dirty="0"/>
          </a:p>
          <a:p>
            <a:r>
              <a:rPr lang="en-US" b="1" dirty="0"/>
              <a:t>Oral and written summary of a news item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As homework, </a:t>
            </a:r>
            <a:r>
              <a:rPr lang="en-US" dirty="0" smtClean="0"/>
              <a:t>find </a:t>
            </a:r>
            <a:r>
              <a:rPr lang="en-US" dirty="0"/>
              <a:t>a news report concerning terrorism, or a security issue in general, from anywhere around the globe.  </a:t>
            </a:r>
          </a:p>
          <a:p>
            <a:r>
              <a:rPr lang="en-US" dirty="0"/>
              <a:t>Be prepared to give </a:t>
            </a:r>
            <a:r>
              <a:rPr lang="en-US" b="1" dirty="0"/>
              <a:t>a two-minute oral summary </a:t>
            </a:r>
            <a:r>
              <a:rPr lang="en-US" dirty="0"/>
              <a:t>of the news item in class.  In addition, </a:t>
            </a:r>
            <a:r>
              <a:rPr lang="en-US" dirty="0" smtClean="0"/>
              <a:t>send an e-mail to </a:t>
            </a:r>
            <a:r>
              <a:rPr lang="en-US" dirty="0"/>
              <a:t>your instructor </a:t>
            </a:r>
            <a:r>
              <a:rPr lang="en-US" dirty="0" smtClean="0"/>
              <a:t>with </a:t>
            </a:r>
            <a:r>
              <a:rPr lang="en-US" b="1" dirty="0" smtClean="0"/>
              <a:t>a </a:t>
            </a:r>
            <a:r>
              <a:rPr lang="en-US" b="1" dirty="0"/>
              <a:t>one-paragraph </a:t>
            </a:r>
            <a:r>
              <a:rPr lang="en-US" b="1" dirty="0" smtClean="0"/>
              <a:t>summary </a:t>
            </a:r>
            <a:r>
              <a:rPr lang="en-US" dirty="0" smtClean="0"/>
              <a:t>of the news item. 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 will use this exercise to focus on speaking and writing skills as well as vocabulary and grammar. 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19974" y="450825"/>
            <a:ext cx="4894693" cy="11541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en-US" sz="2300" dirty="0" smtClean="0"/>
              <a:t>Objective:  Sharpen </a:t>
            </a:r>
            <a:r>
              <a:rPr lang="en-US" altLang="en-US" sz="2300" dirty="0"/>
              <a:t>analytical reading, listening, and writing  skills using authentic source materials</a:t>
            </a:r>
          </a:p>
        </p:txBody>
      </p:sp>
    </p:spTree>
    <p:extLst>
      <p:ext uri="{BB962C8B-B14F-4D97-AF65-F5344CB8AC3E}">
        <p14:creationId xmlns:p14="http://schemas.microsoft.com/office/powerpoint/2010/main" xmlns="" val="164744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Pushing the Level:</a:t>
            </a:r>
            <a:br>
              <a:rPr lang="en-US" dirty="0" smtClean="0"/>
            </a:br>
            <a:r>
              <a:rPr lang="en-US" sz="3600" dirty="0" smtClean="0"/>
              <a:t>Toward </a:t>
            </a:r>
            <a:r>
              <a:rPr lang="en-US" sz="3600" dirty="0"/>
              <a:t>Abstract </a:t>
            </a:r>
            <a:r>
              <a:rPr lang="en-US" sz="3600" dirty="0" smtClean="0"/>
              <a:t>Communication with Critical Thinking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32366" y="2029355"/>
            <a:ext cx="10727267" cy="448627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Defining concrete events and tying them to broader,  more abstract concepts</a:t>
            </a:r>
          </a:p>
          <a:p>
            <a:endParaRPr lang="en-US" dirty="0" smtClean="0"/>
          </a:p>
          <a:p>
            <a:r>
              <a:rPr lang="en-US" dirty="0" smtClean="0"/>
              <a:t>Hypothesizing and speculation</a:t>
            </a:r>
          </a:p>
          <a:p>
            <a:endParaRPr lang="en-US" dirty="0" smtClean="0"/>
          </a:p>
          <a:p>
            <a:r>
              <a:rPr lang="en-US" dirty="0" smtClean="0"/>
              <a:t>Differentiating between fact and opinion – in both receptive and productive communication</a:t>
            </a:r>
          </a:p>
          <a:p>
            <a:endParaRPr lang="en-US" dirty="0"/>
          </a:p>
          <a:p>
            <a:r>
              <a:rPr lang="en-US" dirty="0"/>
              <a:t>Describing trends and statistics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Creating and posing thoughtful and relevant questions in both formal and semi-formal 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551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Capstone projects – mirror CT course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9643" y="1690688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Panels</a:t>
            </a:r>
          </a:p>
          <a:p>
            <a:r>
              <a:rPr lang="en-US" dirty="0" smtClean="0"/>
              <a:t>Presentations</a:t>
            </a:r>
          </a:p>
          <a:p>
            <a:r>
              <a:rPr lang="en-US" dirty="0" smtClean="0"/>
              <a:t>Discussions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486275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Video recorded twice</a:t>
            </a:r>
          </a:p>
          <a:p>
            <a:r>
              <a:rPr lang="en-US" dirty="0" smtClean="0"/>
              <a:t>Feedback on first and second ‘performance’</a:t>
            </a:r>
          </a:p>
          <a:p>
            <a:r>
              <a:rPr lang="en-US" dirty="0" smtClean="0"/>
              <a:t>Participants keep recordings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079999" y="1396055"/>
            <a:ext cx="5594847" cy="26089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8957" y="3469111"/>
            <a:ext cx="4340085" cy="31335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60648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186333" cy="1277407"/>
          </a:xfrm>
        </p:spPr>
        <p:txBody>
          <a:bodyPr>
            <a:normAutofit fontScale="90000"/>
          </a:bodyPr>
          <a:lstStyle/>
          <a:p>
            <a:r>
              <a:rPr lang="en-US" dirty="0"/>
              <a:t>Impact - Student </a:t>
            </a:r>
            <a:r>
              <a:rPr lang="en-US" dirty="0" smtClean="0"/>
              <a:t>Participants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42532"/>
            <a:ext cx="5181600" cy="4775202"/>
          </a:xfrm>
        </p:spPr>
        <p:txBody>
          <a:bodyPr>
            <a:normAutofit/>
          </a:bodyPr>
          <a:lstStyle/>
          <a:p>
            <a:r>
              <a:rPr lang="en-US" dirty="0" smtClean="0"/>
              <a:t>Have greater confidence</a:t>
            </a:r>
          </a:p>
          <a:p>
            <a:r>
              <a:rPr lang="en-US" dirty="0" smtClean="0"/>
              <a:t>Have a head start on course content</a:t>
            </a:r>
          </a:p>
          <a:p>
            <a:r>
              <a:rPr lang="en-US" dirty="0" smtClean="0"/>
              <a:t>Improved language skills</a:t>
            </a:r>
          </a:p>
          <a:p>
            <a:r>
              <a:rPr lang="en-US" dirty="0" smtClean="0"/>
              <a:t>Understanding and use of specialized vocabulary</a:t>
            </a:r>
          </a:p>
          <a:p>
            <a:r>
              <a:rPr lang="en-US" dirty="0" smtClean="0"/>
              <a:t>Prepared for course projects</a:t>
            </a:r>
          </a:p>
          <a:p>
            <a:r>
              <a:rPr lang="en-US" dirty="0" smtClean="0"/>
              <a:t>Formed strong &amp; lasting bonds with fellow ELEC participants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1462" y="1862666"/>
            <a:ext cx="5065837" cy="36576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55579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8859"/>
            <a:ext cx="10515600" cy="938742"/>
          </a:xfrm>
        </p:spPr>
        <p:txBody>
          <a:bodyPr>
            <a:normAutofit/>
          </a:bodyPr>
          <a:lstStyle/>
          <a:p>
            <a:r>
              <a:rPr lang="en-US" dirty="0" smtClean="0"/>
              <a:t>Impact - </a:t>
            </a:r>
            <a:r>
              <a:rPr lang="en-US" dirty="0"/>
              <a:t>College / </a:t>
            </a:r>
            <a:r>
              <a:rPr lang="en-US" dirty="0" smtClean="0"/>
              <a:t>Course Director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03868"/>
            <a:ext cx="5630333" cy="4873095"/>
          </a:xfrm>
        </p:spPr>
        <p:txBody>
          <a:bodyPr/>
          <a:lstStyle/>
          <a:p>
            <a:r>
              <a:rPr lang="en-US" dirty="0"/>
              <a:t>ELEC participants lead the way on CT courses</a:t>
            </a:r>
          </a:p>
          <a:p>
            <a:r>
              <a:rPr lang="en-US" dirty="0"/>
              <a:t>Already oriented to college</a:t>
            </a:r>
          </a:p>
          <a:p>
            <a:r>
              <a:rPr lang="en-US" dirty="0"/>
              <a:t>Have a head start on course content</a:t>
            </a:r>
          </a:p>
          <a:p>
            <a:r>
              <a:rPr lang="en-US" dirty="0"/>
              <a:t>Break the ice by speaking up</a:t>
            </a:r>
          </a:p>
          <a:p>
            <a:r>
              <a:rPr lang="en-US" dirty="0"/>
              <a:t>Ask good questions in plenary</a:t>
            </a:r>
          </a:p>
          <a:p>
            <a:r>
              <a:rPr lang="en-US" dirty="0"/>
              <a:t>Get seminar discussions started</a:t>
            </a:r>
          </a:p>
          <a:p>
            <a:r>
              <a:rPr lang="en-US" dirty="0"/>
              <a:t>Help / guide / advise peers with newcomer issues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9779" y="1608666"/>
            <a:ext cx="5126375" cy="37013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13214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ptec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8787" y="118304"/>
            <a:ext cx="11144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Marshall-Center-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720" y="218316"/>
            <a:ext cx="9017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8" descr="PLTCE Log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86963" y="218316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523999" y="1824038"/>
            <a:ext cx="9144000" cy="1655762"/>
          </a:xfrm>
        </p:spPr>
        <p:txBody>
          <a:bodyPr/>
          <a:lstStyle/>
          <a:p>
            <a:r>
              <a:rPr lang="en-US" dirty="0" smtClean="0"/>
              <a:t>Comments or Questions?</a:t>
            </a:r>
          </a:p>
          <a:p>
            <a:endParaRPr lang="en-US" dirty="0"/>
          </a:p>
          <a:p>
            <a:r>
              <a:rPr lang="en-US" dirty="0" smtClean="0"/>
              <a:t>Thank you for your attention.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14327" y="4223416"/>
            <a:ext cx="719081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dirty="0" smtClean="0">
                <a:solidFill>
                  <a:srgbClr val="0070C0"/>
                </a:solidFill>
              </a:rPr>
              <a:t>Peggy Garza, Department Chair – </a:t>
            </a:r>
            <a:r>
              <a:rPr lang="en-US" dirty="0" smtClean="0">
                <a:solidFill>
                  <a:srgbClr val="0070C0"/>
                </a:solidFill>
                <a:hlinkClick r:id="rId7"/>
              </a:rPr>
              <a:t>garzap@marshallcenter.org</a:t>
            </a:r>
            <a:endParaRPr lang="en-US" dirty="0" smtClean="0">
              <a:solidFill>
                <a:srgbClr val="0070C0"/>
              </a:solidFill>
            </a:endParaRPr>
          </a:p>
          <a:p>
            <a:pPr algn="ctr">
              <a:spcAft>
                <a:spcPts val="1200"/>
              </a:spcAft>
            </a:pPr>
            <a:r>
              <a:rPr lang="en-US" dirty="0" smtClean="0">
                <a:solidFill>
                  <a:srgbClr val="0070C0"/>
                </a:solidFill>
              </a:rPr>
              <a:t>Roxane Harrison, Program Manager – </a:t>
            </a:r>
            <a:r>
              <a:rPr lang="en-US" dirty="0" smtClean="0">
                <a:solidFill>
                  <a:srgbClr val="0070C0"/>
                </a:solidFill>
                <a:hlinkClick r:id="rId8"/>
              </a:rPr>
              <a:t>roxane.Harrison@marshallcenter.org</a:t>
            </a:r>
            <a:endParaRPr lang="en-US" dirty="0" smtClean="0">
              <a:solidFill>
                <a:srgbClr val="0070C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78653" y="3758005"/>
            <a:ext cx="6262164" cy="312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 smtClean="0">
                <a:solidFill>
                  <a:srgbClr val="0070C0"/>
                </a:solidFill>
              </a:rPr>
              <a:t>CONTACT: </a:t>
            </a:r>
          </a:p>
          <a:p>
            <a:pPr algn="ctr">
              <a:spcAft>
                <a:spcPts val="600"/>
              </a:spcAft>
            </a:pPr>
            <a:endParaRPr lang="en-US" b="1" dirty="0">
              <a:solidFill>
                <a:srgbClr val="0070C0"/>
              </a:solidFill>
            </a:endParaRPr>
          </a:p>
          <a:p>
            <a:pPr algn="ctr">
              <a:spcAft>
                <a:spcPts val="600"/>
              </a:spcAft>
            </a:pPr>
            <a:endParaRPr lang="en-US" b="1" dirty="0" smtClean="0">
              <a:solidFill>
                <a:srgbClr val="0070C0"/>
              </a:solidFill>
            </a:endParaRPr>
          </a:p>
          <a:p>
            <a:pPr algn="ctr">
              <a:spcAft>
                <a:spcPts val="600"/>
              </a:spcAft>
            </a:pPr>
            <a:endParaRPr lang="en-US" b="1" dirty="0" smtClean="0">
              <a:solidFill>
                <a:srgbClr val="0070C0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b="1" dirty="0" smtClean="0">
                <a:solidFill>
                  <a:srgbClr val="0070C0"/>
                </a:solidFill>
              </a:rPr>
              <a:t>English Language Enhancement Courses</a:t>
            </a:r>
          </a:p>
          <a:p>
            <a:pPr algn="ctr">
              <a:spcAft>
                <a:spcPts val="600"/>
              </a:spcAft>
            </a:pPr>
            <a:r>
              <a:rPr lang="en-US" b="1" dirty="0" smtClean="0">
                <a:solidFill>
                  <a:srgbClr val="0070C0"/>
                </a:solidFill>
              </a:rPr>
              <a:t>Partner </a:t>
            </a:r>
            <a:r>
              <a:rPr lang="en-US" b="1" dirty="0">
                <a:solidFill>
                  <a:srgbClr val="0070C0"/>
                </a:solidFill>
              </a:rPr>
              <a:t>Language Training Center </a:t>
            </a:r>
            <a:r>
              <a:rPr lang="en-US" b="1" dirty="0" smtClean="0">
                <a:solidFill>
                  <a:srgbClr val="0070C0"/>
                </a:solidFill>
              </a:rPr>
              <a:t>Europe (PLTCE</a:t>
            </a:r>
            <a:r>
              <a:rPr lang="en-US" b="1" dirty="0">
                <a:solidFill>
                  <a:srgbClr val="0070C0"/>
                </a:solidFill>
              </a:rPr>
              <a:t>)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at the George </a:t>
            </a:r>
            <a:r>
              <a:rPr lang="en-US" b="1" dirty="0">
                <a:solidFill>
                  <a:srgbClr val="0070C0"/>
                </a:solidFill>
              </a:rPr>
              <a:t>C. Marshall European Center for Security </a:t>
            </a:r>
            <a:r>
              <a:rPr lang="en-US" b="1" dirty="0" smtClean="0">
                <a:solidFill>
                  <a:srgbClr val="0070C0"/>
                </a:solidFill>
              </a:rPr>
              <a:t>Studies</a:t>
            </a:r>
          </a:p>
          <a:p>
            <a:pPr algn="ctr">
              <a:spcAft>
                <a:spcPts val="600"/>
              </a:spcAft>
            </a:pPr>
            <a:r>
              <a:rPr lang="en-US" b="1" dirty="0" smtClean="0">
                <a:solidFill>
                  <a:srgbClr val="0070C0"/>
                </a:solidFill>
              </a:rPr>
              <a:t>Garmisch-Partenkirchen, Germany</a:t>
            </a:r>
            <a:endParaRPr lang="en-US" b="1" dirty="0">
              <a:solidFill>
                <a:srgbClr val="0070C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6109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3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gradFill rotWithShape="1">
            <a:gsLst>
              <a:gs pos="50000">
                <a:srgbClr val="2B3A6D"/>
              </a:gs>
              <a:gs pos="0">
                <a:srgbClr val="002060"/>
              </a:gs>
              <a:gs pos="100000">
                <a:srgbClr val="55537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1524000" y="405385"/>
            <a:ext cx="9143999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George C. Marshall Center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 German-American Partnership</a:t>
            </a:r>
          </a:p>
        </p:txBody>
      </p:sp>
      <p:sp>
        <p:nvSpPr>
          <p:cNvPr id="7172" name="Text Box 11"/>
          <p:cNvSpPr txBox="1">
            <a:spLocks noChangeArrowheads="1"/>
          </p:cNvSpPr>
          <p:nvPr/>
        </p:nvSpPr>
        <p:spPr bwMode="auto">
          <a:xfrm>
            <a:off x="1524000" y="5967984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Founded in 1993</a:t>
            </a:r>
          </a:p>
        </p:txBody>
      </p:sp>
      <p:pic>
        <p:nvPicPr>
          <p:cNvPr id="6" name="Picture 2" descr="P:\CLEARED\01_Photos-and-images_CLEAR\01_04-Marshall-Center-Photos\MC Photos\25 mal 28x20c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63836" y="1687195"/>
            <a:ext cx="5709475" cy="40791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324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SMP pos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33801" y="0"/>
            <a:ext cx="4773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0693" name="Text Box 5"/>
          <p:cNvSpPr txBox="1">
            <a:spLocks noChangeArrowheads="1"/>
          </p:cNvSpPr>
          <p:nvPr/>
        </p:nvSpPr>
        <p:spPr bwMode="auto">
          <a:xfrm>
            <a:off x="817087" y="2097024"/>
            <a:ext cx="10607040" cy="2400657"/>
          </a:xfrm>
          <a:prstGeom prst="rect">
            <a:avLst/>
          </a:prstGeom>
          <a:solidFill>
            <a:schemeClr val="bg1"/>
          </a:solidFill>
          <a:ln w="57150">
            <a:solidFill>
              <a:srgbClr val="000066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500" dirty="0" smtClean="0">
                <a:solidFill>
                  <a:srgbClr val="000066"/>
                </a:solidFill>
                <a:ea typeface="MS PGothic" panose="020B0600070205080204" pitchFamily="34" charset="-128"/>
              </a:rPr>
              <a:t>The </a:t>
            </a:r>
            <a:r>
              <a:rPr lang="en-US" altLang="en-US" sz="2500" dirty="0">
                <a:solidFill>
                  <a:srgbClr val="000066"/>
                </a:solidFill>
                <a:ea typeface="MS PGothic" panose="020B0600070205080204" pitchFamily="34" charset="-128"/>
              </a:rPr>
              <a:t>mission of the Marshall Center, as a vital instrument of German-American cooperation, is to create a more stable security environment by advancing democratic institutions and relationships; promoting active, peaceful, whole-of-government approaches to address transnational and regional security challenges; and creating and enhancing enduring partnerships worldwide.</a:t>
            </a:r>
          </a:p>
        </p:txBody>
      </p:sp>
    </p:spTree>
    <p:extLst>
      <p:ext uri="{BB962C8B-B14F-4D97-AF65-F5344CB8AC3E}">
        <p14:creationId xmlns:p14="http://schemas.microsoft.com/office/powerpoint/2010/main" xmlns="" val="262592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69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ChangeArrowheads="1"/>
          </p:cNvSpPr>
          <p:nvPr/>
        </p:nvSpPr>
        <p:spPr bwMode="auto">
          <a:xfrm>
            <a:off x="4818091" y="2611120"/>
            <a:ext cx="7373909" cy="415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800" b="1" dirty="0" smtClean="0">
                <a:latin typeface="+mn-lt"/>
              </a:rPr>
              <a:t>College of International and Security Studies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+mn-lt"/>
              </a:rPr>
              <a:t>Six graduate-level courses for security professionals 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+mn-lt"/>
              </a:rPr>
              <a:t>Different content areas</a:t>
            </a:r>
            <a:endParaRPr lang="en-US" altLang="en-US" sz="2400" dirty="0">
              <a:latin typeface="+mn-lt"/>
            </a:endParaRPr>
          </a:p>
          <a:p>
            <a:pPr marL="457200" lvl="1" indent="0">
              <a:spcBef>
                <a:spcPts val="600"/>
              </a:spcBef>
              <a:spcAft>
                <a:spcPts val="600"/>
              </a:spcAft>
            </a:pPr>
            <a:r>
              <a:rPr lang="en-US" altLang="en-US" sz="2400" dirty="0" smtClean="0">
                <a:latin typeface="+mn-lt"/>
              </a:rPr>
              <a:t>Course on Counter-Terrorism (CT) called</a:t>
            </a:r>
          </a:p>
          <a:p>
            <a:pPr marL="457200" lvl="1" indent="0">
              <a:spcBef>
                <a:spcPts val="600"/>
              </a:spcBef>
              <a:spcAft>
                <a:spcPts val="600"/>
              </a:spcAft>
            </a:pPr>
            <a:r>
              <a:rPr lang="en-US" altLang="en-US" sz="2400" dirty="0" smtClean="0">
                <a:latin typeface="+mn-lt"/>
              </a:rPr>
              <a:t>Program </a:t>
            </a:r>
            <a:r>
              <a:rPr lang="en-US" altLang="en-US" sz="2400" dirty="0">
                <a:latin typeface="+mn-lt"/>
              </a:rPr>
              <a:t>on Terrorism and Security Studies (PTSS)</a:t>
            </a:r>
          </a:p>
          <a:p>
            <a:pPr marL="457200" lvl="1" indent="0" eaLnBrk="1" hangingPunct="1"/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89751" y="330536"/>
            <a:ext cx="4228784" cy="6008079"/>
            <a:chOff x="533591" y="330536"/>
            <a:chExt cx="4228784" cy="6008079"/>
          </a:xfrm>
        </p:grpSpPr>
        <p:grpSp>
          <p:nvGrpSpPr>
            <p:cNvPr id="15" name="Group 14"/>
            <p:cNvGrpSpPr/>
            <p:nvPr/>
          </p:nvGrpSpPr>
          <p:grpSpPr>
            <a:xfrm>
              <a:off x="533591" y="3792265"/>
              <a:ext cx="3464631" cy="2546350"/>
              <a:chOff x="1240727" y="3967629"/>
              <a:chExt cx="3464631" cy="2546350"/>
            </a:xfrm>
          </p:grpSpPr>
          <p:pic>
            <p:nvPicPr>
              <p:cNvPr id="4" name="Picture 2" descr="C:\Users\philip.lark\Desktop\image2014-02-13-135841-1.jpg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63958" y="3967629"/>
                <a:ext cx="1041400" cy="2546350"/>
              </a:xfrm>
              <a:prstGeom prst="rect">
                <a:avLst/>
              </a:prstGeom>
              <a:noFill/>
              <a:ln w="41275">
                <a:noFill/>
                <a:miter lim="800000"/>
                <a:headEnd/>
                <a:tailEnd/>
              </a:ln>
              <a:effectLst>
                <a:glow rad="139700">
                  <a:srgbClr val="990000">
                    <a:alpha val="50000"/>
                  </a:srgbClr>
                </a:glow>
              </a:effectLst>
            </p:spPr>
          </p:pic>
          <p:grpSp>
            <p:nvGrpSpPr>
              <p:cNvPr id="14" name="Group 13"/>
              <p:cNvGrpSpPr/>
              <p:nvPr/>
            </p:nvGrpSpPr>
            <p:grpSpPr>
              <a:xfrm>
                <a:off x="1240727" y="3967629"/>
                <a:ext cx="1117600" cy="2546350"/>
                <a:chOff x="1313879" y="1111250"/>
                <a:chExt cx="1117600" cy="2546350"/>
              </a:xfrm>
            </p:grpSpPr>
            <p:pic>
              <p:nvPicPr>
                <p:cNvPr id="6" name="Picture 15" descr="PASS-CB ENGLISH 17 July X1A-1.jpg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20074" y="1111250"/>
                  <a:ext cx="1108403" cy="25463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p:spPr>
            </p:pic>
            <p:sp>
              <p:nvSpPr>
                <p:cNvPr id="7" name="Rectangle 6"/>
                <p:cNvSpPr/>
                <p:nvPr/>
              </p:nvSpPr>
              <p:spPr bwMode="auto">
                <a:xfrm>
                  <a:off x="1320229" y="2579688"/>
                  <a:ext cx="1108075" cy="142875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8" name="TextBox 7"/>
                <p:cNvSpPr txBox="1"/>
                <p:nvPr/>
              </p:nvSpPr>
              <p:spPr bwMode="auto">
                <a:xfrm>
                  <a:off x="1323404" y="2322513"/>
                  <a:ext cx="1108075" cy="276225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txBody>
                <a:bodyPr lIns="0" tIns="0" rIns="0" bIns="0" anchor="ctr">
                  <a:spAutoFit/>
                </a:bodyPr>
                <a:lstStyle/>
                <a:p>
                  <a:pPr eaLnBrk="1" hangingPunct="1">
                    <a:defRPr/>
                  </a:pPr>
                  <a:r>
                    <a:rPr lang="en-US" b="1" dirty="0">
                      <a:solidFill>
                        <a:srgbClr val="33CC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Franklin Gothic Heavy" pitchFamily="34" charset="0"/>
                    </a:rPr>
                    <a:t> </a:t>
                  </a:r>
                  <a:r>
                    <a:rPr lang="en-US" b="1" dirty="0">
                      <a:solidFill>
                        <a:schemeClr val="bg1">
                          <a:lumMod val="8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Franklin Gothic Heavy" pitchFamily="34" charset="0"/>
                    </a:rPr>
                    <a:t>PASS</a:t>
                  </a:r>
                </a:p>
              </p:txBody>
            </p:sp>
            <p:sp>
              <p:nvSpPr>
                <p:cNvPr id="9" name="TextBox 8"/>
                <p:cNvSpPr txBox="1"/>
                <p:nvPr/>
              </p:nvSpPr>
              <p:spPr bwMode="auto">
                <a:xfrm>
                  <a:off x="1313879" y="2614613"/>
                  <a:ext cx="1108075" cy="153987"/>
                </a:xfrm>
                <a:prstGeom prst="rect">
                  <a:avLst/>
                </a:prstGeom>
                <a:noFill/>
              </p:spPr>
              <p:txBody>
                <a:bodyPr lIns="0" tIns="0" rIns="0" bIns="91440">
                  <a:spAutoFit/>
                </a:bodyPr>
                <a:lstStyle/>
                <a:p>
                  <a:pPr algn="ctr" eaLnBrk="1" hangingPunct="1">
                    <a:defRPr/>
                  </a:pPr>
                  <a:r>
                    <a:rPr lang="en-US" sz="400" b="1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Eras Bold ITC" pitchFamily="34" charset="0"/>
                    </a:rPr>
                    <a:t>Program on Applied Security Studies</a:t>
                  </a:r>
                </a:p>
              </p:txBody>
            </p:sp>
            <p:cxnSp>
              <p:nvCxnSpPr>
                <p:cNvPr id="10" name="Straight Connector 9"/>
                <p:cNvCxnSpPr/>
                <p:nvPr/>
              </p:nvCxnSpPr>
              <p:spPr bwMode="auto">
                <a:xfrm>
                  <a:off x="1315466" y="2563813"/>
                  <a:ext cx="1108075" cy="0"/>
                </a:xfrm>
                <a:prstGeom prst="line">
                  <a:avLst/>
                </a:prstGeom>
                <a:ln>
                  <a:solidFill>
                    <a:srgbClr val="33CC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1" name="Picture 16" descr="SRS ENGLISH 17 July x1a-1.jp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3255" y="3967629"/>
                <a:ext cx="1092522" cy="2546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glow rad="139700">
                  <a:srgbClr val="3399FF">
                    <a:alpha val="50000"/>
                  </a:srgbClr>
                </a:glow>
              </a:effectLst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2843525" y="330536"/>
              <a:ext cx="1918850" cy="3590520"/>
              <a:chOff x="3550661" y="505900"/>
              <a:chExt cx="1918850" cy="3590520"/>
            </a:xfrm>
          </p:grpSpPr>
          <p:sp>
            <p:nvSpPr>
              <p:cNvPr id="17" name="Snip Same Side Corner Rectangle 16"/>
              <p:cNvSpPr/>
              <p:nvPr/>
            </p:nvSpPr>
            <p:spPr>
              <a:xfrm rot="16200000">
                <a:off x="1922815" y="2133746"/>
                <a:ext cx="3590520" cy="334827"/>
              </a:xfrm>
              <a:custGeom>
                <a:avLst/>
                <a:gdLst>
                  <a:gd name="connsiteX0" fmla="*/ 442986 w 3590520"/>
                  <a:gd name="connsiteY0" fmla="*/ 0 h 885972"/>
                  <a:gd name="connsiteX1" fmla="*/ 3147534 w 3590520"/>
                  <a:gd name="connsiteY1" fmla="*/ 0 h 885972"/>
                  <a:gd name="connsiteX2" fmla="*/ 3590520 w 3590520"/>
                  <a:gd name="connsiteY2" fmla="*/ 442986 h 885972"/>
                  <a:gd name="connsiteX3" fmla="*/ 3590520 w 3590520"/>
                  <a:gd name="connsiteY3" fmla="*/ 885972 h 885972"/>
                  <a:gd name="connsiteX4" fmla="*/ 3590520 w 3590520"/>
                  <a:gd name="connsiteY4" fmla="*/ 885972 h 885972"/>
                  <a:gd name="connsiteX5" fmla="*/ 0 w 3590520"/>
                  <a:gd name="connsiteY5" fmla="*/ 885972 h 885972"/>
                  <a:gd name="connsiteX6" fmla="*/ 0 w 3590520"/>
                  <a:gd name="connsiteY6" fmla="*/ 885972 h 885972"/>
                  <a:gd name="connsiteX7" fmla="*/ 0 w 3590520"/>
                  <a:gd name="connsiteY7" fmla="*/ 442986 h 885972"/>
                  <a:gd name="connsiteX8" fmla="*/ 442986 w 3590520"/>
                  <a:gd name="connsiteY8" fmla="*/ 0 h 885972"/>
                  <a:gd name="connsiteX0" fmla="*/ 442986 w 3590520"/>
                  <a:gd name="connsiteY0" fmla="*/ 0 h 885972"/>
                  <a:gd name="connsiteX1" fmla="*/ 2884487 w 3590520"/>
                  <a:gd name="connsiteY1" fmla="*/ 551145 h 885972"/>
                  <a:gd name="connsiteX2" fmla="*/ 3590520 w 3590520"/>
                  <a:gd name="connsiteY2" fmla="*/ 442986 h 885972"/>
                  <a:gd name="connsiteX3" fmla="*/ 3590520 w 3590520"/>
                  <a:gd name="connsiteY3" fmla="*/ 885972 h 885972"/>
                  <a:gd name="connsiteX4" fmla="*/ 3590520 w 3590520"/>
                  <a:gd name="connsiteY4" fmla="*/ 885972 h 885972"/>
                  <a:gd name="connsiteX5" fmla="*/ 0 w 3590520"/>
                  <a:gd name="connsiteY5" fmla="*/ 885972 h 885972"/>
                  <a:gd name="connsiteX6" fmla="*/ 0 w 3590520"/>
                  <a:gd name="connsiteY6" fmla="*/ 885972 h 885972"/>
                  <a:gd name="connsiteX7" fmla="*/ 0 w 3590520"/>
                  <a:gd name="connsiteY7" fmla="*/ 442986 h 885972"/>
                  <a:gd name="connsiteX8" fmla="*/ 442986 w 3590520"/>
                  <a:gd name="connsiteY8" fmla="*/ 0 h 885972"/>
                  <a:gd name="connsiteX0" fmla="*/ 442986 w 3590520"/>
                  <a:gd name="connsiteY0" fmla="*/ 0 h 885972"/>
                  <a:gd name="connsiteX1" fmla="*/ 2884487 w 3590520"/>
                  <a:gd name="connsiteY1" fmla="*/ 551145 h 885972"/>
                  <a:gd name="connsiteX2" fmla="*/ 3127057 w 3590520"/>
                  <a:gd name="connsiteY2" fmla="*/ 618350 h 885972"/>
                  <a:gd name="connsiteX3" fmla="*/ 3590520 w 3590520"/>
                  <a:gd name="connsiteY3" fmla="*/ 885972 h 885972"/>
                  <a:gd name="connsiteX4" fmla="*/ 3590520 w 3590520"/>
                  <a:gd name="connsiteY4" fmla="*/ 885972 h 885972"/>
                  <a:gd name="connsiteX5" fmla="*/ 0 w 3590520"/>
                  <a:gd name="connsiteY5" fmla="*/ 885972 h 885972"/>
                  <a:gd name="connsiteX6" fmla="*/ 0 w 3590520"/>
                  <a:gd name="connsiteY6" fmla="*/ 885972 h 885972"/>
                  <a:gd name="connsiteX7" fmla="*/ 0 w 3590520"/>
                  <a:gd name="connsiteY7" fmla="*/ 442986 h 885972"/>
                  <a:gd name="connsiteX8" fmla="*/ 442986 w 3590520"/>
                  <a:gd name="connsiteY8" fmla="*/ 0 h 885972"/>
                  <a:gd name="connsiteX0" fmla="*/ 380356 w 3590520"/>
                  <a:gd name="connsiteY0" fmla="*/ 158263 h 442986"/>
                  <a:gd name="connsiteX1" fmla="*/ 2884487 w 3590520"/>
                  <a:gd name="connsiteY1" fmla="*/ 108159 h 442986"/>
                  <a:gd name="connsiteX2" fmla="*/ 3127057 w 3590520"/>
                  <a:gd name="connsiteY2" fmla="*/ 175364 h 442986"/>
                  <a:gd name="connsiteX3" fmla="*/ 3590520 w 3590520"/>
                  <a:gd name="connsiteY3" fmla="*/ 442986 h 442986"/>
                  <a:gd name="connsiteX4" fmla="*/ 3590520 w 3590520"/>
                  <a:gd name="connsiteY4" fmla="*/ 442986 h 442986"/>
                  <a:gd name="connsiteX5" fmla="*/ 0 w 3590520"/>
                  <a:gd name="connsiteY5" fmla="*/ 442986 h 442986"/>
                  <a:gd name="connsiteX6" fmla="*/ 0 w 3590520"/>
                  <a:gd name="connsiteY6" fmla="*/ 442986 h 442986"/>
                  <a:gd name="connsiteX7" fmla="*/ 0 w 3590520"/>
                  <a:gd name="connsiteY7" fmla="*/ 0 h 442986"/>
                  <a:gd name="connsiteX8" fmla="*/ 380356 w 3590520"/>
                  <a:gd name="connsiteY8" fmla="*/ 158263 h 442986"/>
                  <a:gd name="connsiteX0" fmla="*/ 380356 w 3590520"/>
                  <a:gd name="connsiteY0" fmla="*/ 50104 h 334827"/>
                  <a:gd name="connsiteX1" fmla="*/ 2884487 w 3590520"/>
                  <a:gd name="connsiteY1" fmla="*/ 0 h 334827"/>
                  <a:gd name="connsiteX2" fmla="*/ 3127057 w 3590520"/>
                  <a:gd name="connsiteY2" fmla="*/ 67205 h 334827"/>
                  <a:gd name="connsiteX3" fmla="*/ 3590520 w 3590520"/>
                  <a:gd name="connsiteY3" fmla="*/ 334827 h 334827"/>
                  <a:gd name="connsiteX4" fmla="*/ 3590520 w 3590520"/>
                  <a:gd name="connsiteY4" fmla="*/ 334827 h 334827"/>
                  <a:gd name="connsiteX5" fmla="*/ 0 w 3590520"/>
                  <a:gd name="connsiteY5" fmla="*/ 334827 h 334827"/>
                  <a:gd name="connsiteX6" fmla="*/ 0 w 3590520"/>
                  <a:gd name="connsiteY6" fmla="*/ 334827 h 334827"/>
                  <a:gd name="connsiteX7" fmla="*/ 137786 w 3590520"/>
                  <a:gd name="connsiteY7" fmla="*/ 230044 h 334827"/>
                  <a:gd name="connsiteX8" fmla="*/ 380356 w 3590520"/>
                  <a:gd name="connsiteY8" fmla="*/ 50104 h 334827"/>
                  <a:gd name="connsiteX0" fmla="*/ 380356 w 3590520"/>
                  <a:gd name="connsiteY0" fmla="*/ 50104 h 334827"/>
                  <a:gd name="connsiteX1" fmla="*/ 2884487 w 3590520"/>
                  <a:gd name="connsiteY1" fmla="*/ 0 h 334827"/>
                  <a:gd name="connsiteX2" fmla="*/ 3127057 w 3590520"/>
                  <a:gd name="connsiteY2" fmla="*/ 117312 h 334827"/>
                  <a:gd name="connsiteX3" fmla="*/ 3590520 w 3590520"/>
                  <a:gd name="connsiteY3" fmla="*/ 334827 h 334827"/>
                  <a:gd name="connsiteX4" fmla="*/ 3590520 w 3590520"/>
                  <a:gd name="connsiteY4" fmla="*/ 334827 h 334827"/>
                  <a:gd name="connsiteX5" fmla="*/ 0 w 3590520"/>
                  <a:gd name="connsiteY5" fmla="*/ 334827 h 334827"/>
                  <a:gd name="connsiteX6" fmla="*/ 0 w 3590520"/>
                  <a:gd name="connsiteY6" fmla="*/ 334827 h 334827"/>
                  <a:gd name="connsiteX7" fmla="*/ 137786 w 3590520"/>
                  <a:gd name="connsiteY7" fmla="*/ 230044 h 334827"/>
                  <a:gd name="connsiteX8" fmla="*/ 380356 w 3590520"/>
                  <a:gd name="connsiteY8" fmla="*/ 50104 h 334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0520" h="334827">
                    <a:moveTo>
                      <a:pt x="380356" y="50104"/>
                    </a:moveTo>
                    <a:lnTo>
                      <a:pt x="2884487" y="0"/>
                    </a:lnTo>
                    <a:lnTo>
                      <a:pt x="3127057" y="117312"/>
                    </a:lnTo>
                    <a:lnTo>
                      <a:pt x="3590520" y="334827"/>
                    </a:lnTo>
                    <a:lnTo>
                      <a:pt x="3590520" y="334827"/>
                    </a:lnTo>
                    <a:lnTo>
                      <a:pt x="0" y="334827"/>
                    </a:lnTo>
                    <a:lnTo>
                      <a:pt x="0" y="334827"/>
                    </a:lnTo>
                    <a:lnTo>
                      <a:pt x="137786" y="230044"/>
                    </a:lnTo>
                    <a:lnTo>
                      <a:pt x="380356" y="50104"/>
                    </a:lnTo>
                    <a:close/>
                  </a:path>
                </a:pathLst>
              </a:custGeom>
              <a:solidFill>
                <a:srgbClr val="D08A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4" descr="ptss-ENG 2011 low-1.jpg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1205" y="564139"/>
                <a:ext cx="1528306" cy="3532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glow rad="139700">
                  <a:srgbClr val="990000">
                    <a:alpha val="50000"/>
                  </a:srgbClr>
                </a:glow>
              </a:effectLst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539941" y="1082098"/>
              <a:ext cx="2280273" cy="2547727"/>
              <a:chOff x="1247077" y="1257462"/>
              <a:chExt cx="2280273" cy="2547727"/>
            </a:xfrm>
          </p:grpSpPr>
          <p:pic>
            <p:nvPicPr>
              <p:cNvPr id="12" name="Picture 11"/>
              <p:cNvPicPr/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4724" y="1258840"/>
                <a:ext cx="1042626" cy="2546349"/>
              </a:xfrm>
              <a:prstGeom prst="rect">
                <a:avLst/>
              </a:prstGeom>
              <a:noFill/>
              <a:ln>
                <a:noFill/>
              </a:ln>
              <a:effectLst>
                <a:glow rad="139700">
                  <a:srgbClr val="4A5C26">
                    <a:alpha val="49804"/>
                  </a:srgbClr>
                </a:glow>
              </a:effectLst>
            </p:spPr>
          </p:pic>
          <p:pic>
            <p:nvPicPr>
              <p:cNvPr id="13" name="Picture 12" descr="CNIT fin-hi-1.jpg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1247077" y="1257462"/>
                <a:ext cx="1109011" cy="2547727"/>
              </a:xfrm>
              <a:prstGeom prst="rect">
                <a:avLst/>
              </a:prstGeom>
              <a:effectLst>
                <a:glow rad="139700">
                  <a:srgbClr val="990000">
                    <a:alpha val="50000"/>
                  </a:srgbClr>
                </a:glow>
              </a:effectLst>
            </p:spPr>
          </p:pic>
        </p:grpSp>
      </p:grpSp>
      <p:sp>
        <p:nvSpPr>
          <p:cNvPr id="19" name="Title 1"/>
          <p:cNvSpPr txBox="1">
            <a:spLocks/>
          </p:cNvSpPr>
          <p:nvPr/>
        </p:nvSpPr>
        <p:spPr>
          <a:xfrm>
            <a:off x="1459992" y="33797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Courses for </a:t>
            </a:r>
          </a:p>
          <a:p>
            <a:pPr algn="r"/>
            <a:r>
              <a:rPr lang="en-US" dirty="0" smtClean="0"/>
              <a:t>Security Professionals</a:t>
            </a:r>
            <a:endParaRPr lang="en-US" dirty="0"/>
          </a:p>
        </p:txBody>
      </p:sp>
      <p:sp>
        <p:nvSpPr>
          <p:cNvPr id="20" name="5-Point Star 19"/>
          <p:cNvSpPr/>
          <p:nvPr/>
        </p:nvSpPr>
        <p:spPr>
          <a:xfrm>
            <a:off x="4360891" y="4270342"/>
            <a:ext cx="914400" cy="795098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898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0409"/>
            <a:ext cx="10515600" cy="1325563"/>
          </a:xfrm>
        </p:spPr>
        <p:txBody>
          <a:bodyPr/>
          <a:lstStyle/>
          <a:p>
            <a:r>
              <a:rPr lang="en-US" dirty="0" smtClean="0"/>
              <a:t>College CT Course 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5972"/>
            <a:ext cx="10515600" cy="4690991"/>
          </a:xfrm>
        </p:spPr>
        <p:txBody>
          <a:bodyPr/>
          <a:lstStyle/>
          <a:p>
            <a:r>
              <a:rPr lang="en-US" dirty="0" smtClean="0"/>
              <a:t>Presentations by professors and subject matter experts (SMEs)</a:t>
            </a:r>
          </a:p>
          <a:p>
            <a:r>
              <a:rPr lang="en-US" dirty="0"/>
              <a:t>Supporting </a:t>
            </a:r>
            <a:r>
              <a:rPr lang="en-US" dirty="0" smtClean="0"/>
              <a:t>readings</a:t>
            </a:r>
          </a:p>
          <a:p>
            <a:r>
              <a:rPr lang="en-US" dirty="0" smtClean="0"/>
              <a:t>Daily seminars led by an </a:t>
            </a:r>
            <a:r>
              <a:rPr lang="en-US" dirty="0"/>
              <a:t>academic </a:t>
            </a:r>
            <a:r>
              <a:rPr lang="en-US" dirty="0" smtClean="0"/>
              <a:t>and a </a:t>
            </a:r>
            <a:r>
              <a:rPr lang="en-US" dirty="0"/>
              <a:t>practitioner </a:t>
            </a:r>
            <a:endParaRPr lang="en-US" dirty="0" smtClean="0"/>
          </a:p>
          <a:p>
            <a:r>
              <a:rPr lang="en-US" dirty="0" smtClean="0"/>
              <a:t>Exercises and simulations</a:t>
            </a:r>
          </a:p>
          <a:p>
            <a:r>
              <a:rPr lang="en-US" dirty="0" smtClean="0"/>
              <a:t>Active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152030" y="3931920"/>
            <a:ext cx="6880196" cy="2695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84" t="18037" r="10313" b="35953"/>
          <a:stretch/>
        </p:blipFill>
        <p:spPr>
          <a:xfrm>
            <a:off x="454054" y="4449418"/>
            <a:ext cx="4019550" cy="16607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6818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</a:t>
            </a:r>
            <a:r>
              <a:rPr lang="en-US" dirty="0"/>
              <a:t>f</a:t>
            </a:r>
            <a:r>
              <a:rPr lang="en-US" dirty="0" smtClean="0"/>
              <a:t>or a Language Enhancement </a:t>
            </a:r>
            <a:r>
              <a:rPr lang="en-US" dirty="0"/>
              <a:t>C</a:t>
            </a:r>
            <a:r>
              <a:rPr lang="en-US" dirty="0" smtClean="0"/>
              <a:t>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7080" y="2026763"/>
            <a:ext cx="7376474" cy="4150200"/>
          </a:xfrm>
        </p:spPr>
        <p:txBody>
          <a:bodyPr/>
          <a:lstStyle/>
          <a:p>
            <a:r>
              <a:rPr lang="en-US" dirty="0" smtClean="0"/>
              <a:t>Overarching goal: to build a network of security professionals dedicated to the global mission of combating terrorism </a:t>
            </a:r>
          </a:p>
          <a:p>
            <a:r>
              <a:rPr lang="en-US" dirty="0" smtClean="0"/>
              <a:t>Identified potential CT professionals who lack sufficient English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211320" y="4419200"/>
            <a:ext cx="3028466" cy="21584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741" y="2334877"/>
            <a:ext cx="1975339" cy="1357460"/>
          </a:xfrm>
          <a:prstGeom prst="ellipse">
            <a:avLst/>
          </a:prstGeom>
          <a:ln w="31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37" descr="isis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888718" y="2334878"/>
            <a:ext cx="2098659" cy="1445270"/>
          </a:xfrm>
          <a:prstGeom prst="ellipse">
            <a:avLst/>
          </a:prstGeom>
          <a:ln w="31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356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 Demands in the College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CT </a:t>
            </a:r>
            <a:r>
              <a:rPr lang="en-US" dirty="0" smtClean="0"/>
              <a:t>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8932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Comprehend lectures on technical subjects related to terrorism</a:t>
            </a:r>
          </a:p>
          <a:p>
            <a:r>
              <a:rPr lang="en-US" dirty="0" smtClean="0"/>
              <a:t>Ask questions in a formal setting of professors and SMEs</a:t>
            </a:r>
          </a:p>
          <a:p>
            <a:r>
              <a:rPr lang="en-US" dirty="0" smtClean="0"/>
              <a:t>Give a presentation on a strategy for combating terrorism</a:t>
            </a:r>
          </a:p>
          <a:p>
            <a:r>
              <a:rPr lang="en-US" dirty="0" smtClean="0"/>
              <a:t>Participate in highly interactive seminar discussions</a:t>
            </a:r>
          </a:p>
          <a:p>
            <a:r>
              <a:rPr lang="en-US" dirty="0" smtClean="0"/>
              <a:t>Read critically and analyze articles on topics in 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530084" y="1690688"/>
            <a:ext cx="3166491" cy="21902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0084" y="4261420"/>
            <a:ext cx="3174179" cy="21988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79220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55040" y="304800"/>
            <a:ext cx="10820400" cy="950794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English  Language Enhancement </a:t>
            </a:r>
            <a:r>
              <a:rPr lang="en-US" altLang="en-US" dirty="0" smtClean="0"/>
              <a:t>Course (ELEC</a:t>
            </a:r>
            <a:r>
              <a:rPr lang="en-US" altLang="en-US" dirty="0" smtClean="0"/>
              <a:t>) </a:t>
            </a:r>
            <a:r>
              <a:rPr lang="en-US" altLang="en-US" dirty="0" smtClean="0"/>
              <a:t>for </a:t>
            </a:r>
            <a:r>
              <a:rPr lang="en-US" altLang="en-US" dirty="0" smtClean="0"/>
              <a:t>CT Professionals</a:t>
            </a: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2019299" y="1667937"/>
            <a:ext cx="6390307" cy="481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2"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</a:pPr>
            <a:endParaRPr lang="en-US" altLang="en-US" sz="2200" dirty="0"/>
          </a:p>
          <a:p>
            <a:pPr lvl="1"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</a:pPr>
            <a:r>
              <a:rPr lang="en-US" altLang="en-US" sz="3200" dirty="0"/>
              <a:t>Objectives</a:t>
            </a:r>
            <a:endParaRPr lang="en-US" altLang="en-US" dirty="0"/>
          </a:p>
          <a:p>
            <a:pPr lvl="2">
              <a:spcBef>
                <a:spcPts val="600"/>
              </a:spcBef>
              <a:buFont typeface="Arial" panose="020B0604020202020204" pitchFamily="34" charset="0"/>
              <a:buChar char="‒"/>
            </a:pPr>
            <a:r>
              <a:rPr lang="en-US" altLang="en-US" sz="2300" dirty="0"/>
              <a:t>Develop and practice professional presentation skills</a:t>
            </a:r>
          </a:p>
          <a:p>
            <a:pPr lvl="2">
              <a:spcBef>
                <a:spcPts val="600"/>
              </a:spcBef>
              <a:buFont typeface="Arial" panose="020B0604020202020204" pitchFamily="34" charset="0"/>
              <a:buChar char="‒"/>
            </a:pPr>
            <a:r>
              <a:rPr lang="en-US" altLang="en-US" sz="2300" dirty="0"/>
              <a:t>Acquire the specialized terminology of </a:t>
            </a:r>
            <a:r>
              <a:rPr lang="en-US" altLang="en-US" sz="2300" dirty="0" smtClean="0"/>
              <a:t>security studies and combating terrorism </a:t>
            </a:r>
          </a:p>
          <a:p>
            <a:pPr lvl="2">
              <a:spcBef>
                <a:spcPts val="600"/>
              </a:spcBef>
              <a:buFont typeface="Arial" panose="020B0604020202020204" pitchFamily="34" charset="0"/>
              <a:buChar char="‒"/>
            </a:pPr>
            <a:r>
              <a:rPr lang="en-US" altLang="en-US" sz="2300" dirty="0" smtClean="0"/>
              <a:t>Enhance </a:t>
            </a:r>
            <a:r>
              <a:rPr lang="en-US" altLang="en-US" sz="2300" dirty="0"/>
              <a:t>oral communication for more effective discussions on issues in security</a:t>
            </a:r>
          </a:p>
          <a:p>
            <a:pPr lvl="2">
              <a:spcBef>
                <a:spcPts val="600"/>
              </a:spcBef>
              <a:buFont typeface="Arial" panose="020B0604020202020204" pitchFamily="34" charset="0"/>
              <a:buChar char="‒"/>
            </a:pPr>
            <a:r>
              <a:rPr lang="en-US" altLang="en-US" sz="2300" dirty="0"/>
              <a:t>Sharpen analytical reading, listening, and writing  skills using authentic source materials</a:t>
            </a:r>
          </a:p>
          <a:p>
            <a:pPr lvl="2"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</a:pPr>
            <a:endParaRPr lang="en-US" altLang="en-US" sz="1800" dirty="0"/>
          </a:p>
          <a:p>
            <a:pPr lvl="2"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</a:pPr>
            <a:endParaRPr lang="en-US" alt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09607" y="4982777"/>
            <a:ext cx="3602385" cy="16798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50" t="3692" r="4063" b="3159"/>
          <a:stretch/>
        </p:blipFill>
        <p:spPr>
          <a:xfrm>
            <a:off x="249972" y="4129688"/>
            <a:ext cx="1968985" cy="2585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04" t="23194" r="25313" b="35139"/>
          <a:stretch/>
        </p:blipFill>
        <p:spPr>
          <a:xfrm>
            <a:off x="8341818" y="1490409"/>
            <a:ext cx="3755982" cy="236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017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1458</TotalTime>
  <Words>1124</Words>
  <Application>Microsoft Office PowerPoint</Application>
  <PresentationFormat>Custom</PresentationFormat>
  <Paragraphs>223</Paragraphs>
  <Slides>29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Slide 3</vt:lpstr>
      <vt:lpstr>Slide 4</vt:lpstr>
      <vt:lpstr>Slide 5</vt:lpstr>
      <vt:lpstr>College CT Course Methodology</vt:lpstr>
      <vt:lpstr>Need for a Language Enhancement Course</vt:lpstr>
      <vt:lpstr>Language Demands in the College  CT Course</vt:lpstr>
      <vt:lpstr> English  Language Enhancement Course (ELEC) for CT Professionals</vt:lpstr>
      <vt:lpstr>Our Model</vt:lpstr>
      <vt:lpstr>Profile of our Students</vt:lpstr>
      <vt:lpstr>PLTCE-College Cooperation </vt:lpstr>
      <vt:lpstr>Authenticity</vt:lpstr>
      <vt:lpstr>ELEC Course Syllabus </vt:lpstr>
      <vt:lpstr>ELEC Course Materials   </vt:lpstr>
      <vt:lpstr>Specialized Vocabulary Instruction  </vt:lpstr>
      <vt:lpstr>Recycling Vocabulary</vt:lpstr>
      <vt:lpstr>Developing Confidence in Speaking Skills</vt:lpstr>
      <vt:lpstr>Developing Confidence in Speaking Skills</vt:lpstr>
      <vt:lpstr>The Elevator Speech</vt:lpstr>
      <vt:lpstr>Guest Lecturers</vt:lpstr>
      <vt:lpstr>Developing Listening Skills through In-person Lectures </vt:lpstr>
      <vt:lpstr>Links to Current Reading</vt:lpstr>
      <vt:lpstr>Integrated  Skills and Content</vt:lpstr>
      <vt:lpstr>Pushing the Level: Toward Abstract Communication with Critical Thinking</vt:lpstr>
      <vt:lpstr>Capstone projects – mirror CT course projects</vt:lpstr>
      <vt:lpstr>Impact - Student Participants </vt:lpstr>
      <vt:lpstr>Impact - College / Course Director</vt:lpstr>
      <vt:lpstr>Slide 29</vt:lpstr>
    </vt:vector>
  </TitlesOfParts>
  <Company>Marshall Center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Authenticity in ESP for Security Professionals</dc:title>
  <dc:creator>garzap</dc:creator>
  <cp:lastModifiedBy>peggy</cp:lastModifiedBy>
  <cp:revision>117</cp:revision>
  <cp:lastPrinted>2016-10-20T12:06:00Z</cp:lastPrinted>
  <dcterms:created xsi:type="dcterms:W3CDTF">2016-10-05T07:23:16Z</dcterms:created>
  <dcterms:modified xsi:type="dcterms:W3CDTF">2016-10-22T19:33:04Z</dcterms:modified>
</cp:coreProperties>
</file>